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1" r:id="rId4"/>
    <p:sldId id="272" r:id="rId5"/>
    <p:sldId id="273" r:id="rId6"/>
    <p:sldId id="274" r:id="rId7"/>
    <p:sldId id="275" r:id="rId8"/>
    <p:sldId id="276" r:id="rId9"/>
    <p:sldId id="301" r:id="rId10"/>
    <p:sldId id="298" r:id="rId11"/>
    <p:sldId id="277" r:id="rId12"/>
    <p:sldId id="278" r:id="rId13"/>
    <p:sldId id="279" r:id="rId14"/>
    <p:sldId id="281" r:id="rId15"/>
    <p:sldId id="282" r:id="rId16"/>
    <p:sldId id="290" r:id="rId17"/>
    <p:sldId id="291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4" r:id="rId26"/>
    <p:sldId id="295" r:id="rId27"/>
    <p:sldId id="296" r:id="rId28"/>
    <p:sldId id="293" r:id="rId29"/>
    <p:sldId id="299" r:id="rId30"/>
    <p:sldId id="300" r:id="rId31"/>
    <p:sldId id="302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-616" y="-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30124-2D6B-4EB0-85AD-BE06D6BA7623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ACF85-F9CD-4356-AF8A-B71BCF6DE9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419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30124-2D6B-4EB0-85AD-BE06D6BA7623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ACF85-F9CD-4356-AF8A-B71BCF6DE9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733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30124-2D6B-4EB0-85AD-BE06D6BA7623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ACF85-F9CD-4356-AF8A-B71BCF6DE9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206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30124-2D6B-4EB0-85AD-BE06D6BA7623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ACF85-F9CD-4356-AF8A-B71BCF6DE9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316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30124-2D6B-4EB0-85AD-BE06D6BA7623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ACF85-F9CD-4356-AF8A-B71BCF6DE9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609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30124-2D6B-4EB0-85AD-BE06D6BA7623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ACF85-F9CD-4356-AF8A-B71BCF6DE9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664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30124-2D6B-4EB0-85AD-BE06D6BA7623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ACF85-F9CD-4356-AF8A-B71BCF6DE9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636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30124-2D6B-4EB0-85AD-BE06D6BA7623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ACF85-F9CD-4356-AF8A-B71BCF6DE9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863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30124-2D6B-4EB0-85AD-BE06D6BA7623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ACF85-F9CD-4356-AF8A-B71BCF6DE9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733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30124-2D6B-4EB0-85AD-BE06D6BA7623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ACF85-F9CD-4356-AF8A-B71BCF6DE9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683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30124-2D6B-4EB0-85AD-BE06D6BA7623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ACF85-F9CD-4356-AF8A-B71BCF6DE9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728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30124-2D6B-4EB0-85AD-BE06D6BA7623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9ACF85-F9CD-4356-AF8A-B71BCF6DE9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7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9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450" y="-20638"/>
            <a:ext cx="1249045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56"/>
            <a:ext cx="4332400" cy="1063759"/>
          </a:xfrm>
          <a:prstGeom prst="rect">
            <a:avLst/>
          </a:prstGeom>
        </p:spPr>
      </p:pic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5016500" y="1692275"/>
            <a:ext cx="66246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sz="2000" dirty="0" smtClean="0">
                <a:solidFill>
                  <a:schemeClr val="bg1"/>
                </a:solidFill>
              </a:rPr>
              <a:t>Ядерное приборостроение. Актуальные вопросы разработки, производства, эксплуатации. Метрология ионизирующих излучений.</a:t>
            </a:r>
            <a:endParaRPr lang="ru-RU" altLang="ru-RU" sz="2000" dirty="0">
              <a:solidFill>
                <a:schemeClr val="bg1"/>
              </a:solidFill>
            </a:endParaRPr>
          </a:p>
        </p:txBody>
      </p:sp>
      <p:sp>
        <p:nvSpPr>
          <p:cNvPr id="8" name="TextShape 1"/>
          <p:cNvSpPr txBox="1"/>
          <p:nvPr/>
        </p:nvSpPr>
        <p:spPr>
          <a:xfrm>
            <a:off x="269146" y="3061918"/>
            <a:ext cx="11952158" cy="14983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/>
            <a:r>
              <a:rPr lang="ru-RU" sz="2800" b="1" cap="all" dirty="0"/>
              <a:t>Исследование дозиметрических характеристик поля высокоэнергетического захватного гамма-излучения на установке поверочной нейтронного излучения УПН-АТ140</a:t>
            </a:r>
            <a:endParaRPr lang="ru-RU" sz="2800" cap="all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934333" y="4529338"/>
            <a:ext cx="6323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/>
              <a:t>Комар Д. И., </a:t>
            </a:r>
            <a:r>
              <a:rPr lang="ru-RU" sz="2800" b="1" dirty="0"/>
              <a:t>Гузов В.Д., Лукашевич Р.В.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876300" y="5257800"/>
            <a:ext cx="10439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2400" dirty="0" smtClean="0"/>
              <a:t>Научно-производственное унитарное предприятие </a:t>
            </a:r>
            <a:r>
              <a:rPr lang="ru-RU" altLang="ru-RU" sz="2400" dirty="0"/>
              <a:t>«АТОМТЕХ» </a:t>
            </a:r>
          </a:p>
          <a:p>
            <a:pPr algn="ctr" eaLnBrk="1" hangingPunct="1"/>
            <a:r>
              <a:rPr lang="ru-RU" altLang="ru-RU" sz="2400" dirty="0"/>
              <a:t>Республика Беларусь, г. Минск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41398" y="6350883"/>
            <a:ext cx="4891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Сочи 21 – 24 октября 2019 г</a:t>
            </a:r>
            <a:r>
              <a:rPr lang="ru-RU" sz="2000" i="1" dirty="0" smtClean="0"/>
              <a:t>.</a:t>
            </a:r>
            <a:endParaRPr lang="ru-RU" sz="2000" i="1" dirty="0"/>
          </a:p>
        </p:txBody>
      </p:sp>
    </p:spTree>
    <p:extLst>
      <p:ext uri="{BB962C8B-B14F-4D97-AF65-F5344CB8AC3E}">
        <p14:creationId xmlns:p14="http://schemas.microsoft.com/office/powerpoint/2010/main" val="4330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9" t="8824" r="12717" b="4902"/>
          <a:stretch/>
        </p:blipFill>
        <p:spPr bwMode="auto">
          <a:xfrm>
            <a:off x="160257" y="903388"/>
            <a:ext cx="6092882" cy="30464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045505" y="292231"/>
            <a:ext cx="4102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Монте-Карло моделирование</a:t>
            </a:r>
            <a:endParaRPr lang="ru-RU" sz="24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84070" y="4706039"/>
            <a:ext cx="25755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cs typeface="Arial" panose="020B0604020202020204" pitchFamily="34" charset="0"/>
              </a:rPr>
              <a:t>a</a:t>
            </a:r>
            <a:r>
              <a:rPr lang="en-US" sz="2000" dirty="0" smtClean="0">
                <a:cs typeface="Arial" panose="020B0604020202020204" pitchFamily="34" charset="0"/>
              </a:rPr>
              <a:t> – </a:t>
            </a:r>
            <a:r>
              <a:rPr lang="ru-RU" sz="2000" dirty="0" smtClean="0">
                <a:cs typeface="Arial" panose="020B0604020202020204" pitchFamily="34" charset="0"/>
              </a:rPr>
              <a:t>мишень из титана</a:t>
            </a:r>
            <a:endParaRPr lang="en-US" sz="2000" dirty="0" smtClean="0">
              <a:cs typeface="Arial" panose="020B0604020202020204" pitchFamily="34" charset="0"/>
            </a:endParaRPr>
          </a:p>
          <a:p>
            <a:r>
              <a:rPr lang="en-US" sz="2000" i="1" dirty="0">
                <a:cs typeface="Arial" panose="020B0604020202020204" pitchFamily="34" charset="0"/>
              </a:rPr>
              <a:t>b</a:t>
            </a:r>
            <a:r>
              <a:rPr lang="en-US" sz="2000" dirty="0" smtClean="0">
                <a:cs typeface="Arial" panose="020B0604020202020204" pitchFamily="34" charset="0"/>
              </a:rPr>
              <a:t> – </a:t>
            </a:r>
            <a:r>
              <a:rPr lang="ru-RU" sz="2000" dirty="0" smtClean="0">
                <a:cs typeface="Arial" panose="020B0604020202020204" pitchFamily="34" charset="0"/>
              </a:rPr>
              <a:t>мишень из никеля</a:t>
            </a:r>
            <a:endParaRPr lang="ru-RU" sz="2000" dirty="0"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6" t="8824" r="13004" b="5883"/>
          <a:stretch/>
        </p:blipFill>
        <p:spPr bwMode="auto">
          <a:xfrm>
            <a:off x="6060231" y="3403076"/>
            <a:ext cx="6080979" cy="30290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376924" y="1091403"/>
            <a:ext cx="5640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ea typeface="Calibri" panose="020F0502020204030204" pitchFamily="34" charset="0"/>
                <a:cs typeface="Arial" panose="020B0604020202020204" pitchFamily="34" charset="0"/>
              </a:rPr>
              <a:t>Энергетическое распределение </a:t>
            </a:r>
            <a:r>
              <a:rPr lang="ru-RU" sz="2400" dirty="0">
                <a:ea typeface="Calibri" panose="020F0502020204030204" pitchFamily="34" charset="0"/>
                <a:cs typeface="Arial" panose="020B0604020202020204" pitchFamily="34" charset="0"/>
              </a:rPr>
              <a:t>мощности кермы </a:t>
            </a:r>
            <a:r>
              <a:rPr lang="ru-RU" sz="2400" dirty="0" smtClean="0">
                <a:ea typeface="Calibri" panose="020F0502020204030204" pitchFamily="34" charset="0"/>
                <a:cs typeface="Arial" panose="020B0604020202020204" pitchFamily="34" charset="0"/>
              </a:rPr>
              <a:t>в воздухе с интервалом 50 кэВ</a:t>
            </a:r>
            <a:endParaRPr lang="ru-RU" sz="2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90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404536" y="259396"/>
            <a:ext cx="47874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00000"/>
              </a:lnSpc>
            </a:pPr>
            <a:r>
              <a:rPr lang="ru-RU" sz="2400" dirty="0">
                <a:solidFill>
                  <a:schemeClr val="bg1">
                    <a:lumMod val="95000"/>
                  </a:schemeClr>
                </a:solidFill>
              </a:rPr>
              <a:t>Экспериментальные исследования</a:t>
            </a:r>
            <a:endParaRPr lang="ru-RU" sz="2400" strike="noStrike" spc="-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59633" y="936486"/>
            <a:ext cx="114175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775" y="936486"/>
            <a:ext cx="6202226" cy="472003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2248" y="5763570"/>
            <a:ext cx="117248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Измерения со сцинтилляционным блоком детектирования с нелинейной характеристикой преобразования канал-энергия в диапазоне до 10 МэВ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6485"/>
            <a:ext cx="6293374" cy="472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97026" y="243631"/>
            <a:ext cx="59949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00000"/>
              </a:lnSpc>
            </a:pPr>
            <a:r>
              <a:rPr lang="ru-RU" sz="2400" dirty="0">
                <a:solidFill>
                  <a:schemeClr val="bg1">
                    <a:lumMod val="95000"/>
                  </a:schemeClr>
                </a:solidFill>
              </a:rPr>
              <a:t>Экспериментальный блок детектирования </a:t>
            </a:r>
            <a:endParaRPr lang="ru-RU" sz="2400" strike="noStrike" spc="-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5179" y="1860172"/>
            <a:ext cx="1208164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cs typeface="Arial" panose="020B0604020202020204" pitchFamily="34" charset="0"/>
              </a:rPr>
              <a:t>- с нелинейной характеристикой </a:t>
            </a:r>
            <a:r>
              <a:rPr lang="ru-RU" sz="2200" dirty="0" smtClean="0"/>
              <a:t>преобразования </a:t>
            </a:r>
            <a:r>
              <a:rPr lang="ru-RU" sz="2200" dirty="0"/>
              <a:t>канал-энергия в диапазоне</a:t>
            </a:r>
            <a:r>
              <a:rPr lang="en-US" sz="2200" dirty="0"/>
              <a:t> </a:t>
            </a:r>
            <a:r>
              <a:rPr lang="ru-RU" sz="2200" dirty="0"/>
              <a:t>до 10 МэВ с числом каналов АЦП, равным </a:t>
            </a:r>
            <a:r>
              <a:rPr lang="ru-RU" sz="2200" dirty="0" smtClean="0"/>
              <a:t>1024</a:t>
            </a:r>
            <a:endParaRPr lang="en-US" sz="2200" dirty="0"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890319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cs typeface="Arial" panose="020B0604020202020204" pitchFamily="34" charset="0"/>
              </a:rPr>
              <a:t>В УП «АТОМТЕХ» были разработаны экспериментальные блоки детектирования </a:t>
            </a:r>
            <a:r>
              <a:rPr lang="ru-RU" sz="2200" dirty="0" smtClean="0">
                <a:cs typeface="Arial" panose="020B0604020202020204" pitchFamily="34" charset="0"/>
              </a:rPr>
              <a:t>для исследования спектральных характеристик поля высокоэнергетического гамма излучения на </a:t>
            </a:r>
            <a:r>
              <a:rPr lang="ru-RU" sz="2200" dirty="0">
                <a:cs typeface="Arial" panose="020B0604020202020204" pitchFamily="34" charset="0"/>
              </a:rPr>
              <a:t>основе кристаллов</a:t>
            </a:r>
            <a:r>
              <a:rPr lang="en-US" sz="2200" dirty="0"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179" y="2713257"/>
            <a:ext cx="1189653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cs typeface="Arial" panose="020B0604020202020204" pitchFamily="34" charset="0"/>
              </a:rPr>
              <a:t> - </a:t>
            </a:r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SrI</a:t>
            </a:r>
            <a:r>
              <a:rPr lang="en-US" sz="2200" baseline="-250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2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(</a:t>
            </a:r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Eu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)</a:t>
            </a:r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2200" dirty="0" smtClean="0">
                <a:cs typeface="Arial" panose="020B0604020202020204" pitchFamily="34" charset="0"/>
              </a:rPr>
              <a:t>Ø38x38</a:t>
            </a:r>
            <a:r>
              <a:rPr lang="en-US" sz="2200" dirty="0" smtClean="0">
                <a:cs typeface="Arial" panose="020B0604020202020204" pitchFamily="34" charset="0"/>
              </a:rPr>
              <a:t> </a:t>
            </a:r>
            <a:r>
              <a:rPr lang="ru-RU" sz="2200" dirty="0" smtClean="0">
                <a:cs typeface="Arial" panose="020B0604020202020204" pitchFamily="34" charset="0"/>
              </a:rPr>
              <a:t>мм с высоким разрешением </a:t>
            </a:r>
            <a:r>
              <a:rPr lang="en-US" sz="2200" dirty="0" smtClean="0">
                <a:cs typeface="Arial" panose="020B0604020202020204" pitchFamily="34" charset="0"/>
              </a:rPr>
              <a:t>~ 3,2 % </a:t>
            </a:r>
            <a:r>
              <a:rPr lang="ru-RU" sz="2200" dirty="0" smtClean="0">
                <a:cs typeface="Arial" panose="020B0604020202020204" pitchFamily="34" charset="0"/>
              </a:rPr>
              <a:t>по </a:t>
            </a:r>
            <a:r>
              <a:rPr lang="en-US" sz="2200" baseline="30000" dirty="0" smtClean="0">
                <a:cs typeface="Arial" panose="020B0604020202020204" pitchFamily="34" charset="0"/>
              </a:rPr>
              <a:t>137</a:t>
            </a:r>
            <a:r>
              <a:rPr lang="en-US" sz="2200" dirty="0" smtClean="0">
                <a:cs typeface="Arial" panose="020B0604020202020204" pitchFamily="34" charset="0"/>
              </a:rPr>
              <a:t>Cs</a:t>
            </a:r>
            <a:r>
              <a:rPr lang="ru-RU" sz="2200" dirty="0" smtClean="0">
                <a:cs typeface="Arial" panose="020B0604020202020204" pitchFamily="34" charset="0"/>
              </a:rPr>
              <a:t> </a:t>
            </a:r>
            <a:r>
              <a:rPr lang="en-US" sz="2200" dirty="0" smtClean="0">
                <a:cs typeface="Arial" panose="020B0604020202020204" pitchFamily="34" charset="0"/>
              </a:rPr>
              <a:t> </a:t>
            </a:r>
            <a:endParaRPr lang="en-US" sz="2200" dirty="0"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179" y="3266221"/>
            <a:ext cx="71566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- </a:t>
            </a:r>
            <a:r>
              <a:rPr lang="ru-RU" sz="2200" dirty="0" err="1" smtClean="0">
                <a:solidFill>
                  <a:schemeClr val="accent2">
                    <a:lumMod val="75000"/>
                  </a:schemeClr>
                </a:solidFill>
              </a:rPr>
              <a:t>Германат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> висмута </a:t>
            </a:r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</a:rPr>
              <a:t>(BGO) </a:t>
            </a:r>
            <a:r>
              <a:rPr lang="ru-RU" sz="2200" dirty="0" smtClean="0">
                <a:cs typeface="Arial" panose="020B0604020202020204" pitchFamily="34" charset="0"/>
              </a:rPr>
              <a:t>Ø</a:t>
            </a:r>
            <a:r>
              <a:rPr lang="en-US" sz="2200" dirty="0" smtClean="0">
                <a:cs typeface="Arial" panose="020B0604020202020204" pitchFamily="34" charset="0"/>
              </a:rPr>
              <a:t>25</a:t>
            </a:r>
            <a:r>
              <a:rPr lang="ru-RU" sz="2200" dirty="0" smtClean="0">
                <a:cs typeface="Arial" panose="020B0604020202020204" pitchFamily="34" charset="0"/>
              </a:rPr>
              <a:t>x</a:t>
            </a:r>
            <a:r>
              <a:rPr lang="en-US" sz="2200" dirty="0" smtClean="0">
                <a:cs typeface="Arial" panose="020B0604020202020204" pitchFamily="34" charset="0"/>
              </a:rPr>
              <a:t>40 </a:t>
            </a:r>
            <a:r>
              <a:rPr lang="ru-RU" sz="2200" dirty="0" smtClean="0">
                <a:cs typeface="Arial" panose="020B0604020202020204" pitchFamily="34" charset="0"/>
              </a:rPr>
              <a:t>мм</a:t>
            </a:r>
            <a:r>
              <a:rPr lang="en-US" sz="2200" dirty="0" smtClean="0">
                <a:cs typeface="Arial" panose="020B0604020202020204" pitchFamily="34" charset="0"/>
              </a:rPr>
              <a:t>, </a:t>
            </a:r>
            <a:r>
              <a:rPr lang="ru-RU" sz="2200" dirty="0" smtClean="0">
                <a:cs typeface="Arial" panose="020B0604020202020204" pitchFamily="34" charset="0"/>
              </a:rPr>
              <a:t>кристалл отличается высокой плотностью, большим эффективным атомным номером и нулевой реакцией на нейтроны тепловых энергий</a:t>
            </a:r>
            <a:endParaRPr lang="ru-RU" sz="22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58" y="3144144"/>
            <a:ext cx="5227962" cy="288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02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327009" y="270026"/>
            <a:ext cx="61114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</a:rPr>
              <a:t>Результаты спектрометрических измерений</a:t>
            </a:r>
            <a:endParaRPr lang="ru-RU" sz="2400" dirty="0"/>
          </a:p>
        </p:txBody>
      </p:sp>
      <p:pic>
        <p:nvPicPr>
          <p:cNvPr id="13" name="Рисунок 12" descr="C:\Users\komar_di\Desktop\Диссертация\Рисунки\4-я глава\ЛантанБром до 3 МэВ.tif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6" t="10234" r="13237" b="6792"/>
          <a:stretch/>
        </p:blipFill>
        <p:spPr bwMode="auto">
          <a:xfrm>
            <a:off x="351671" y="960731"/>
            <a:ext cx="5576030" cy="28383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8704" r="10626" b="5113"/>
          <a:stretch/>
        </p:blipFill>
        <p:spPr>
          <a:xfrm>
            <a:off x="6278806" y="3666516"/>
            <a:ext cx="5830547" cy="28624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10500" r="12201" b="5113"/>
          <a:stretch/>
        </p:blipFill>
        <p:spPr>
          <a:xfrm>
            <a:off x="351671" y="3799031"/>
            <a:ext cx="5576029" cy="272993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66358" y="3799031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Мишень из титана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16457" y="3893577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Мишень из никеля 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11627" y="1004048"/>
            <a:ext cx="20448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2000" i="1" baseline="300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238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PuBe </a:t>
            </a: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с фильтром 10 см свинца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670992" y="246575"/>
            <a:ext cx="13436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LaBr</a:t>
            </a:r>
            <a:r>
              <a:rPr lang="en-US" sz="2400" baseline="-25000" dirty="0">
                <a:solidFill>
                  <a:schemeClr val="bg1"/>
                </a:solidFill>
                <a:cs typeface="Arial" panose="020B0604020202020204" pitchFamily="34" charset="0"/>
              </a:rPr>
              <a:t>3</a:t>
            </a:r>
            <a: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(Ce)</a:t>
            </a:r>
            <a:endParaRPr lang="ru-RU" sz="2400" i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10742" r="12988" b="6684"/>
          <a:stretch/>
        </p:blipFill>
        <p:spPr>
          <a:xfrm>
            <a:off x="6237365" y="916357"/>
            <a:ext cx="5954635" cy="288267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0827892" y="1937494"/>
            <a:ext cx="14368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baseline="30000" dirty="0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238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PuBe</a:t>
            </a: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без фильтра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87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39544" y="238221"/>
            <a:ext cx="61114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</a:rPr>
              <a:t>Результаты спектрометрических измерений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869775" y="176665"/>
            <a:ext cx="9396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cs typeface="Arial" panose="020B0604020202020204" pitchFamily="34" charset="0"/>
              </a:rPr>
              <a:t>BGO</a:t>
            </a:r>
            <a:endParaRPr lang="ru-RU" sz="3200" i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7" y="931891"/>
            <a:ext cx="12106910" cy="543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64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39544" y="238221"/>
            <a:ext cx="61114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</a:rPr>
              <a:t>Результаты спектрометрических измерений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683318" y="176665"/>
            <a:ext cx="14269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SrI</a:t>
            </a:r>
            <a:r>
              <a:rPr lang="en-US" sz="3200" baseline="-25000" dirty="0" smtClean="0">
                <a:solidFill>
                  <a:schemeClr val="bg1"/>
                </a:solidFill>
              </a:rPr>
              <a:t>2</a:t>
            </a:r>
            <a:r>
              <a:rPr lang="en-US" sz="3200" dirty="0" smtClean="0">
                <a:solidFill>
                  <a:schemeClr val="bg1"/>
                </a:solidFill>
              </a:rPr>
              <a:t>(</a:t>
            </a:r>
            <a:r>
              <a:rPr lang="en-US" sz="3200" dirty="0" err="1" smtClean="0">
                <a:solidFill>
                  <a:schemeClr val="bg1"/>
                </a:solidFill>
              </a:rPr>
              <a:t>Eu</a:t>
            </a:r>
            <a:r>
              <a:rPr lang="en-US" sz="3200" dirty="0" smtClean="0">
                <a:solidFill>
                  <a:schemeClr val="bg1"/>
                </a:solidFill>
              </a:rPr>
              <a:t>)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237"/>
            <a:ext cx="12107552" cy="492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7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0"/>
          <p:cNvSpPr txBox="1">
            <a:spLocks/>
          </p:cNvSpPr>
          <p:nvPr/>
        </p:nvSpPr>
        <p:spPr>
          <a:xfrm>
            <a:off x="5928915" y="300851"/>
            <a:ext cx="6192687" cy="2757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Градуировка спектрометров до 10 МэВ</a:t>
            </a:r>
            <a:endParaRPr lang="ru-RU" sz="24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3" name="Рисунок 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6" t="9780" r="13091" b="4907"/>
          <a:stretch/>
        </p:blipFill>
        <p:spPr bwMode="auto">
          <a:xfrm>
            <a:off x="57058" y="896769"/>
            <a:ext cx="6757210" cy="55358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941489" y="896769"/>
            <a:ext cx="51801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Зависимость «канал-энергия», полученная </a:t>
            </a:r>
            <a:r>
              <a:rPr lang="ru-RU" sz="2400" dirty="0" smtClean="0"/>
              <a:t>с</a:t>
            </a:r>
            <a:r>
              <a:rPr lang="en-US" sz="2400" dirty="0" smtClean="0"/>
              <a:t> </a:t>
            </a:r>
            <a:r>
              <a:rPr lang="ru-RU" sz="2400" dirty="0" smtClean="0"/>
              <a:t>использованием</a:t>
            </a:r>
            <a:r>
              <a:rPr lang="en-US" sz="2400" dirty="0" smtClean="0"/>
              <a:t> </a:t>
            </a:r>
            <a:r>
              <a:rPr lang="ru-RU" sz="2400" dirty="0" smtClean="0"/>
              <a:t>мишеней </a:t>
            </a:r>
            <a:r>
              <a:rPr lang="ru-RU" sz="2400" dirty="0"/>
              <a:t>из титана, никеля, открытого источника </a:t>
            </a:r>
            <a:r>
              <a:rPr lang="ru-RU" sz="2400" baseline="30000" dirty="0"/>
              <a:t>238</a:t>
            </a:r>
            <a:r>
              <a:rPr lang="en-US" sz="2400" dirty="0"/>
              <a:t>Pu</a:t>
            </a:r>
            <a:r>
              <a:rPr lang="ru-RU" sz="2400" dirty="0"/>
              <a:t>-</a:t>
            </a:r>
            <a:r>
              <a:rPr lang="en-US" sz="2400" dirty="0"/>
              <a:t>Be</a:t>
            </a:r>
            <a:r>
              <a:rPr lang="ru-RU" sz="2400" dirty="0"/>
              <a:t> и </a:t>
            </a:r>
            <a:br>
              <a:rPr lang="ru-RU" sz="2400" dirty="0"/>
            </a:br>
            <a:r>
              <a:rPr lang="ru-RU" sz="2400" dirty="0"/>
              <a:t>линий собственной радиоактивности детектора LaBr</a:t>
            </a:r>
            <a:r>
              <a:rPr lang="ru-RU" sz="2400" baseline="-25000" dirty="0"/>
              <a:t>3</a:t>
            </a:r>
            <a:r>
              <a:rPr lang="ru-RU" sz="2400" dirty="0"/>
              <a:t>(</a:t>
            </a:r>
            <a:r>
              <a:rPr lang="ru-RU" sz="2400" dirty="0" err="1"/>
              <a:t>Ce</a:t>
            </a:r>
            <a:r>
              <a:rPr lang="ru-RU" sz="2400" dirty="0"/>
              <a:t>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941489" y="3793489"/>
            <a:ext cx="52505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/>
              <a:t>Градуировочная</a:t>
            </a:r>
            <a:r>
              <a:rPr lang="ru-RU" sz="2400" dirty="0" smtClean="0"/>
              <a:t> </a:t>
            </a:r>
            <a:r>
              <a:rPr lang="ru-RU" sz="2400" dirty="0"/>
              <a:t>характеристика может быть получена без использования источников ОСГИ</a:t>
            </a:r>
          </a:p>
        </p:txBody>
      </p:sp>
    </p:spTree>
    <p:extLst>
      <p:ext uri="{BB962C8B-B14F-4D97-AF65-F5344CB8AC3E}">
        <p14:creationId xmlns:p14="http://schemas.microsoft.com/office/powerpoint/2010/main" val="288076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0"/>
          <p:cNvSpPr txBox="1">
            <a:spLocks/>
          </p:cNvSpPr>
          <p:nvPr/>
        </p:nvSpPr>
        <p:spPr>
          <a:xfrm>
            <a:off x="5913011" y="299043"/>
            <a:ext cx="6192687" cy="2757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Измерения с 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NaI</a:t>
            </a: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(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Tl) </a:t>
            </a: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детектором</a:t>
            </a:r>
            <a:endParaRPr lang="ru-RU" sz="24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9" t="8746" r="13605" b="3861"/>
          <a:stretch/>
        </p:blipFill>
        <p:spPr>
          <a:xfrm>
            <a:off x="0" y="3137041"/>
            <a:ext cx="6486920" cy="33480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1" t="7664" r="13976" b="6359"/>
          <a:stretch/>
        </p:blipFill>
        <p:spPr>
          <a:xfrm>
            <a:off x="5166991" y="808980"/>
            <a:ext cx="6938707" cy="353243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632029" y="4534034"/>
            <a:ext cx="521313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ea typeface="Calibri" panose="020F0502020204030204" pitchFamily="34" charset="0"/>
              </a:rPr>
              <a:t>В аналогичных условиях были проведены измерения с использованием сцинтилляционного блока детектирования с кристаллом </a:t>
            </a:r>
            <a:r>
              <a:rPr lang="en-US" sz="2000" dirty="0" err="1">
                <a:ea typeface="Calibri" panose="020F0502020204030204" pitchFamily="34" charset="0"/>
              </a:rPr>
              <a:t>NaI</a:t>
            </a:r>
            <a:r>
              <a:rPr lang="ru-RU" sz="2000" dirty="0">
                <a:ea typeface="Calibri" panose="020F0502020204030204" pitchFamily="34" charset="0"/>
              </a:rPr>
              <a:t>(</a:t>
            </a:r>
            <a:r>
              <a:rPr lang="en-US" sz="2000" dirty="0">
                <a:ea typeface="Calibri" panose="020F0502020204030204" pitchFamily="34" charset="0"/>
              </a:rPr>
              <a:t>Tl</a:t>
            </a:r>
            <a:r>
              <a:rPr lang="ru-RU" sz="2000" dirty="0">
                <a:ea typeface="Calibri" panose="020F0502020204030204" pitchFamily="34" charset="0"/>
              </a:rPr>
              <a:t>) диаметром 63 мм и высотой 160 </a:t>
            </a:r>
            <a:r>
              <a:rPr lang="ru-RU" sz="2000" dirty="0" smtClean="0">
                <a:ea typeface="Calibri" panose="020F0502020204030204" pitchFamily="34" charset="0"/>
              </a:rPr>
              <a:t>мм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515847" y="1220787"/>
            <a:ext cx="2669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Мишень из титана </a:t>
            </a:r>
            <a:endParaRPr lang="ru-RU" sz="2400" dirty="0"/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4240924" y="1451620"/>
            <a:ext cx="814552" cy="525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1643920" y="2435685"/>
            <a:ext cx="626384" cy="593996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63286" y="1976735"/>
            <a:ext cx="2727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Мишень из никеля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0436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47751" y="256377"/>
            <a:ext cx="4044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Дозиметрические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измерения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10359" y="898635"/>
            <a:ext cx="1230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Для определения дозиметрических характеристик поля высокоэнергетического захватного гамма-излучения планируется использовать </a:t>
            </a:r>
            <a:r>
              <a:rPr lang="ru-RU" sz="2000" dirty="0"/>
              <a:t>эталонного дозиметра ДКС-АТ5350/1 с ионизационной камерой ТМ32002</a:t>
            </a:r>
          </a:p>
        </p:txBody>
      </p:sp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916" y="1606521"/>
            <a:ext cx="6731787" cy="48100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83269" y="2859169"/>
            <a:ext cx="2530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Камера имеет рабочий объем  1 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800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47751" y="256377"/>
            <a:ext cx="4044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Дозиметрические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измерения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1742" y="993227"/>
            <a:ext cx="11161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Для оценки энергетической зависимости чувствительности ионизационной камеры ТМ32002 в области высоких энергий было проведено Монте-Карло моделирование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2" y="1758902"/>
            <a:ext cx="4538046" cy="45157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50426" y="1576496"/>
            <a:ext cx="4060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Монте-Карло модель камеры</a:t>
            </a:r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 rot="10800000" flipV="1">
            <a:off x="5059787" y="2254357"/>
            <a:ext cx="71322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 результатам Монте-Карло моделирования энергетическая зависимость чувствительности камеры на энергиях от 3 МэВ до 10 МэВ составляла 0,5 – 0,7 относительно </a:t>
            </a:r>
            <a:r>
              <a:rPr lang="en-US" baseline="30000" dirty="0" smtClean="0"/>
              <a:t>137</a:t>
            </a:r>
            <a:r>
              <a:rPr lang="en-US" dirty="0" smtClean="0"/>
              <a:t>Cs.</a:t>
            </a:r>
            <a:endParaRPr lang="ru-RU" dirty="0"/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4309450" y="1975098"/>
            <a:ext cx="940976" cy="89485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5090372" y="3532788"/>
            <a:ext cx="71016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ea typeface="Calibri" panose="020F0502020204030204" pitchFamily="34" charset="0"/>
              </a:rPr>
              <a:t>Для корректных измерений в полях высокоэнергетического гамма-излучения с камерой ТМ32002 для нее была изготовлена </a:t>
            </a:r>
            <a:r>
              <a:rPr lang="ru-RU" sz="2200" dirty="0">
                <a:solidFill>
                  <a:srgbClr val="FF0000"/>
                </a:solidFill>
                <a:ea typeface="Calibri" panose="020F0502020204030204" pitchFamily="34" charset="0"/>
              </a:rPr>
              <a:t>специальная оболочка из </a:t>
            </a:r>
            <a:r>
              <a:rPr lang="ru-RU" sz="2200" dirty="0" err="1">
                <a:solidFill>
                  <a:srgbClr val="FF0000"/>
                </a:solidFill>
                <a:ea typeface="Calibri" panose="020F0502020204030204" pitchFamily="34" charset="0"/>
              </a:rPr>
              <a:t>тканеэквивалентного</a:t>
            </a:r>
            <a:r>
              <a:rPr lang="ru-RU" sz="2200" dirty="0">
                <a:solidFill>
                  <a:srgbClr val="FF0000"/>
                </a:solidFill>
                <a:ea typeface="Calibri" panose="020F0502020204030204" pitchFamily="34" charset="0"/>
              </a:rPr>
              <a:t> материала (</a:t>
            </a:r>
            <a:r>
              <a:rPr lang="en-US" sz="2200" dirty="0">
                <a:solidFill>
                  <a:srgbClr val="FF0000"/>
                </a:solidFill>
                <a:ea typeface="Calibri" panose="020F0502020204030204" pitchFamily="34" charset="0"/>
              </a:rPr>
              <a:t>PMMA</a:t>
            </a:r>
            <a:r>
              <a:rPr lang="ru-RU" sz="2200" dirty="0" smtClean="0">
                <a:solidFill>
                  <a:srgbClr val="FF0000"/>
                </a:solidFill>
                <a:ea typeface="Calibri" panose="020F0502020204030204" pitchFamily="34" charset="0"/>
              </a:rPr>
              <a:t>), </a:t>
            </a:r>
            <a:r>
              <a:rPr lang="ru-RU" sz="2000" dirty="0">
                <a:ea typeface="Calibri" panose="020F0502020204030204" pitchFamily="34" charset="0"/>
              </a:rPr>
              <a:t>обеспечивающая условия электронного равновесия в рабочем объеме камеры. Размеры оболочки были определены исходя из результатов Монте-Карло моделирования.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90551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394583" y="241755"/>
            <a:ext cx="14548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00000"/>
              </a:lnSpc>
            </a:pPr>
            <a:r>
              <a:rPr lang="ru-RU" sz="2400" strike="noStrike" spc="-1" dirty="0" smtClean="0">
                <a:solidFill>
                  <a:srgbClr val="F2F2F2"/>
                </a:solidFill>
              </a:rPr>
              <a:t>Введение</a:t>
            </a:r>
            <a:endParaRPr lang="ru-RU" sz="2400" strike="noStrike" spc="-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59633" y="936486"/>
            <a:ext cx="114175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endParaRPr lang="ru-RU" sz="2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0371" y="781109"/>
            <a:ext cx="11941629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Дозиметрический контроль гамма-излучения на АЭС</a:t>
            </a:r>
          </a:p>
          <a:p>
            <a:pPr algn="just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Гамма-излучение с энергией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6,13 МэВ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от реакции </a:t>
            </a:r>
            <a:r>
              <a:rPr lang="ru-RU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O(n, p)</a:t>
            </a:r>
            <a:r>
              <a:rPr lang="ru-RU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  <a:p>
            <a:pPr algn="just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Эталонные дозиметрические измерения:</a:t>
            </a:r>
          </a:p>
          <a:p>
            <a:pPr algn="just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aseline="30000" dirty="0">
                <a:latin typeface="Arial" panose="020B0604020202020204" pitchFamily="34" charset="0"/>
                <a:cs typeface="Arial" panose="020B0604020202020204" pitchFamily="34" charset="0"/>
              </a:rPr>
              <a:t>241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0,060 МэВ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aseline="30000" dirty="0">
                <a:latin typeface="Arial" panose="020B0604020202020204" pitchFamily="34" charset="0"/>
                <a:cs typeface="Arial" panose="020B0604020202020204" pitchFamily="34" charset="0"/>
              </a:rPr>
              <a:t>137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Cs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0,6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МэВ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aseline="30000" dirty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 1,250 МэВ</a:t>
            </a:r>
          </a:p>
          <a:p>
            <a:pPr algn="just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Рекомендации по расширению энергетического диапазона:</a:t>
            </a:r>
          </a:p>
          <a:p>
            <a:pPr algn="just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Приборы радиационного мониторинга окружающей среды вокруг АЭС</a:t>
            </a:r>
          </a:p>
          <a:p>
            <a:pPr algn="just">
              <a:lnSpc>
                <a:spcPct val="150000"/>
              </a:lnSpc>
            </a:pPr>
            <a:r>
              <a:rPr lang="en-US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IEC 61017:2016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до 7 МэВ</a:t>
            </a:r>
          </a:p>
          <a:p>
            <a:pPr algn="just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Дозиметры для контроля рабочего места, включая аварийные ситуации</a:t>
            </a:r>
          </a:p>
          <a:p>
            <a:pPr algn="just">
              <a:lnSpc>
                <a:spcPct val="150000"/>
              </a:lnSpc>
            </a:pPr>
            <a:r>
              <a:rPr lang="en-US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IEC 60846-1:2009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IEC</a:t>
            </a:r>
            <a:r>
              <a:rPr lang="ru-RU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60846-2:2015</a:t>
            </a:r>
            <a:r>
              <a:rPr lang="ru-RU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до 10 МэВ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016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47751" y="256377"/>
            <a:ext cx="4044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Дозиметрические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измерения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81" y="993228"/>
            <a:ext cx="3917365" cy="54706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182" y="1617005"/>
            <a:ext cx="3635142" cy="48468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730" y="1609438"/>
            <a:ext cx="3640816" cy="48544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65822" y="1001567"/>
            <a:ext cx="7034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Проверка работы камеры с оболочкой на установке УДГ-АТ130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9317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05006" y="272142"/>
            <a:ext cx="6950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Дозиметрические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измерения. Проверка </a:t>
            </a:r>
            <a:r>
              <a:rPr lang="en-US" sz="2400" dirty="0" smtClean="0">
                <a:solidFill>
                  <a:schemeClr val="bg1"/>
                </a:solidFill>
              </a:rPr>
              <a:t>“</a:t>
            </a:r>
            <a:r>
              <a:rPr lang="ru-RU" sz="2400" dirty="0" smtClean="0">
                <a:solidFill>
                  <a:schemeClr val="bg1"/>
                </a:solidFill>
              </a:rPr>
              <a:t>сферы</a:t>
            </a:r>
            <a:r>
              <a:rPr lang="en-US" sz="2400" dirty="0" smtClean="0">
                <a:solidFill>
                  <a:schemeClr val="bg1"/>
                </a:solidFill>
              </a:rPr>
              <a:t>”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9" r="24546"/>
          <a:stretch/>
        </p:blipFill>
        <p:spPr>
          <a:xfrm>
            <a:off x="7780800" y="1457423"/>
            <a:ext cx="3880158" cy="43784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72" y="1459841"/>
            <a:ext cx="5834646" cy="43759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81655" y="10352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5096" y="742881"/>
            <a:ext cx="117080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ea typeface="Calibri" panose="020F0502020204030204" pitchFamily="34" charset="0"/>
              </a:rPr>
              <a:t>	Были </a:t>
            </a:r>
            <a:r>
              <a:rPr lang="ru-RU" sz="2000" dirty="0">
                <a:ea typeface="Calibri" panose="020F0502020204030204" pitchFamily="34" charset="0"/>
              </a:rPr>
              <a:t>проведены эксперименты на медицинских ускорителях электронов, расположенных на территории Беларуси, в различных энергетических режимах вплоть до энергии 18 </a:t>
            </a:r>
            <a:r>
              <a:rPr lang="ru-RU" sz="2000" dirty="0" smtClean="0">
                <a:ea typeface="Calibri" panose="020F0502020204030204" pitchFamily="34" charset="0"/>
              </a:rPr>
              <a:t>МэВ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9872" y="5835826"/>
            <a:ext cx="118321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ea typeface="Calibri" panose="020F0502020204030204" pitchFamily="34" charset="0"/>
              </a:rPr>
              <a:t>В результате проведенных экспериментов была подтверждено значительное </a:t>
            </a:r>
            <a:r>
              <a:rPr lang="ru-RU" dirty="0" smtClean="0">
                <a:ea typeface="Calibri" panose="020F0502020204030204" pitchFamily="34" charset="0"/>
              </a:rPr>
              <a:t>(40-60%) увеличение </a:t>
            </a:r>
            <a:r>
              <a:rPr lang="ru-RU" dirty="0">
                <a:ea typeface="Calibri" panose="020F0502020204030204" pitchFamily="34" charset="0"/>
              </a:rPr>
              <a:t>чувствительности ионизационной камеры со специальной оболочкой в высокоэнергетических </a:t>
            </a:r>
            <a:r>
              <a:rPr lang="ru-RU" dirty="0" smtClean="0">
                <a:ea typeface="Calibri" panose="020F0502020204030204" pitchFamily="34" charset="0"/>
              </a:rPr>
              <a:t>полях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04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28982" y="284659"/>
            <a:ext cx="6395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Контрольная проверка перед отправкой в </a:t>
            </a:r>
            <a:r>
              <a:rPr lang="en-US" sz="2400" dirty="0" smtClean="0">
                <a:solidFill>
                  <a:schemeClr val="bg1"/>
                </a:solidFill>
              </a:rPr>
              <a:t>PTB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" t="6054" r="34922"/>
          <a:stretch/>
        </p:blipFill>
        <p:spPr>
          <a:xfrm>
            <a:off x="961695" y="878486"/>
            <a:ext cx="4967287" cy="55415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1" b="11223"/>
          <a:stretch/>
        </p:blipFill>
        <p:spPr>
          <a:xfrm>
            <a:off x="6422438" y="878486"/>
            <a:ext cx="5359659" cy="554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83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75910" y="297173"/>
            <a:ext cx="2501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Калибровка в </a:t>
            </a:r>
            <a:r>
              <a:rPr lang="en-US" sz="2400" dirty="0" smtClean="0">
                <a:solidFill>
                  <a:schemeClr val="bg1"/>
                </a:solidFill>
              </a:rPr>
              <a:t>PTB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" t="11864" r="4832" b="-289"/>
          <a:stretch/>
        </p:blipFill>
        <p:spPr>
          <a:xfrm>
            <a:off x="157655" y="1340068"/>
            <a:ext cx="7583214" cy="482424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88234" y="1229182"/>
            <a:ext cx="430376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ea typeface="Calibri" panose="020F0502020204030204" pitchFamily="34" charset="0"/>
              </a:rPr>
              <a:t>В июне 2019 года на территории лаборатории физико-технического федерального института </a:t>
            </a:r>
            <a:r>
              <a:rPr lang="en-US" sz="2000" dirty="0">
                <a:ea typeface="Calibri" panose="020F0502020204030204" pitchFamily="34" charset="0"/>
              </a:rPr>
              <a:t>PTB</a:t>
            </a:r>
            <a:r>
              <a:rPr lang="ru-RU" sz="2000" dirty="0">
                <a:ea typeface="Calibri" panose="020F0502020204030204" pitchFamily="34" charset="0"/>
              </a:rPr>
              <a:t> в городе </a:t>
            </a:r>
            <a:r>
              <a:rPr lang="ru-RU" sz="2000" dirty="0" err="1">
                <a:ea typeface="Calibri" panose="020F0502020204030204" pitchFamily="34" charset="0"/>
              </a:rPr>
              <a:t>Брауншвейг</a:t>
            </a:r>
            <a:r>
              <a:rPr lang="ru-RU" sz="2000" dirty="0">
                <a:ea typeface="Calibri" panose="020F0502020204030204" pitchFamily="34" charset="0"/>
              </a:rPr>
              <a:t> в Германии была проведена калибровка эталонного дозиметра ДКГ-АТ5350/1 с камерой ТМ32002 в полях гамма-излучения с энергиями 4,4 МэВ и 6,7 МэВ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888234" y="4568734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cs typeface="Arial" panose="020B0604020202020204" pitchFamily="34" charset="0"/>
              </a:rPr>
              <a:t>R – C</a:t>
            </a:r>
            <a:r>
              <a:rPr lang="ru-RU" sz="2000" dirty="0">
                <a:cs typeface="Arial" panose="020B0604020202020204" pitchFamily="34" charset="0"/>
              </a:rPr>
              <a:t>:   4,44     МэВ  реакция </a:t>
            </a:r>
            <a:r>
              <a:rPr lang="en-US" sz="2000" baseline="30000" dirty="0">
                <a:cs typeface="Arial" panose="020B0604020202020204" pitchFamily="34" charset="0"/>
              </a:rPr>
              <a:t>12</a:t>
            </a:r>
            <a:r>
              <a:rPr lang="en-US" sz="2000" dirty="0">
                <a:cs typeface="Arial" panose="020B0604020202020204" pitchFamily="34" charset="0"/>
              </a:rPr>
              <a:t>C(p, p´ </a:t>
            </a:r>
            <a:r>
              <a:rPr lang="el-GR" sz="2000" dirty="0">
                <a:cs typeface="Arial" panose="020B0604020202020204" pitchFamily="34" charset="0"/>
              </a:rPr>
              <a:t>γ</a:t>
            </a:r>
            <a:r>
              <a:rPr lang="en-US" sz="2000" dirty="0">
                <a:cs typeface="Arial" panose="020B0604020202020204" pitchFamily="34" charset="0"/>
              </a:rPr>
              <a:t>)</a:t>
            </a:r>
            <a:endParaRPr lang="ru-RU" sz="2000" dirty="0"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cs typeface="Arial" panose="020B0604020202020204" pitchFamily="34" charset="0"/>
              </a:rPr>
              <a:t>R – F</a:t>
            </a:r>
            <a:r>
              <a:rPr lang="ru-RU" sz="2000" dirty="0">
                <a:cs typeface="Arial" panose="020B0604020202020204" pitchFamily="34" charset="0"/>
              </a:rPr>
              <a:t>:   6,13    МэВ реакция  </a:t>
            </a:r>
            <a:r>
              <a:rPr lang="en-US" sz="2000" baseline="30000" dirty="0">
                <a:cs typeface="Arial" panose="020B0604020202020204" pitchFamily="34" charset="0"/>
              </a:rPr>
              <a:t>19</a:t>
            </a:r>
            <a:r>
              <a:rPr lang="en-US" sz="2000" dirty="0">
                <a:cs typeface="Arial" panose="020B0604020202020204" pitchFamily="34" charset="0"/>
              </a:rPr>
              <a:t>F(p, p´ </a:t>
            </a:r>
            <a:r>
              <a:rPr lang="el-GR" sz="2000" dirty="0">
                <a:cs typeface="Arial" panose="020B0604020202020204" pitchFamily="34" charset="0"/>
              </a:rPr>
              <a:t>γ</a:t>
            </a:r>
            <a:r>
              <a:rPr lang="en-US" sz="2000" dirty="0">
                <a:cs typeface="Arial" panose="020B0604020202020204" pitchFamily="34" charset="0"/>
              </a:rPr>
              <a:t>)</a:t>
            </a:r>
            <a:endParaRPr lang="ru-RU" sz="2000" dirty="0"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11552" y="3873853"/>
            <a:ext cx="4280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Формируемые в </a:t>
            </a:r>
            <a:r>
              <a:rPr lang="en-US" sz="2000" dirty="0" smtClean="0"/>
              <a:t>PTB </a:t>
            </a:r>
            <a:r>
              <a:rPr lang="ru-RU" sz="2000" dirty="0" smtClean="0"/>
              <a:t>поля гамма-излучения</a:t>
            </a:r>
            <a:r>
              <a:rPr lang="en-US" sz="2000" dirty="0" smtClean="0"/>
              <a:t>:</a:t>
            </a:r>
            <a:r>
              <a:rPr lang="ru-RU" sz="2000" dirty="0" smtClean="0"/>
              <a:t>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07308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6133204"/>
              </p:ext>
            </p:extLst>
          </p:nvPr>
        </p:nvGraphicFramePr>
        <p:xfrm>
          <a:off x="950863" y="1836292"/>
          <a:ext cx="10294068" cy="4675697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2058398"/>
                <a:gridCol w="2058398"/>
                <a:gridCol w="2058398"/>
                <a:gridCol w="2059437"/>
                <a:gridCol w="2059437"/>
              </a:tblGrid>
              <a:tr h="719338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Поле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излучения</a:t>
                      </a:r>
                      <a:endParaRPr lang="ru-RU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Ядерная реакция</a:t>
                      </a:r>
                      <a:endParaRPr lang="ru-RU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E</a:t>
                      </a:r>
                      <a:r>
                        <a:rPr lang="el-GR" sz="2000" kern="1200" baseline="-25000" dirty="0" smtClean="0">
                          <a:effectLst/>
                        </a:rPr>
                        <a:t>γ</a:t>
                      </a:r>
                      <a:r>
                        <a:rPr lang="en-US" sz="2000" dirty="0" smtClean="0">
                          <a:effectLst/>
                        </a:rPr>
                        <a:t>, </a:t>
                      </a:r>
                      <a:r>
                        <a:rPr lang="ru-RU" sz="2000" dirty="0">
                          <a:effectLst/>
                        </a:rPr>
                        <a:t>МэВ</a:t>
                      </a:r>
                      <a:endParaRPr lang="ru-RU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Отн. плотность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потока, %</a:t>
                      </a:r>
                      <a:endParaRPr lang="ru-RU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Отн. керма, %</a:t>
                      </a:r>
                      <a:endParaRPr lang="ru-RU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59669">
                <a:tc rowSpan="3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R – </a:t>
                      </a:r>
                      <a:r>
                        <a:rPr lang="en-US" sz="2800" dirty="0" smtClean="0">
                          <a:effectLst/>
                        </a:rPr>
                        <a:t>C</a:t>
                      </a:r>
                      <a:endParaRPr lang="en-US" sz="2800" dirty="0" smtClean="0">
                        <a:effectLst/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aseline="30000" dirty="0">
                          <a:effectLst/>
                        </a:rPr>
                        <a:t>13</a:t>
                      </a:r>
                      <a:r>
                        <a:rPr lang="en-US" sz="2000" dirty="0">
                          <a:effectLst/>
                        </a:rPr>
                        <a:t>C(p, n)</a:t>
                      </a:r>
                      <a:endParaRPr lang="ru-RU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0,511</a:t>
                      </a:r>
                      <a:endParaRPr lang="ru-RU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1,7</a:t>
                      </a:r>
                      <a:endParaRPr lang="ru-RU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0,3</a:t>
                      </a:r>
                      <a:endParaRPr lang="ru-RU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596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aseline="30000" dirty="0">
                          <a:effectLst/>
                        </a:rPr>
                        <a:t>13</a:t>
                      </a:r>
                      <a:r>
                        <a:rPr lang="en-US" sz="2000" dirty="0">
                          <a:effectLst/>
                        </a:rPr>
                        <a:t>C(p, </a:t>
                      </a:r>
                      <a:r>
                        <a:rPr lang="en-US" sz="2000" dirty="0" smtClean="0">
                          <a:effectLst/>
                        </a:rPr>
                        <a:t>p´</a:t>
                      </a:r>
                      <a:r>
                        <a:rPr lang="el-GR" sz="2000" kern="1200" dirty="0" smtClean="0">
                          <a:effectLst/>
                        </a:rPr>
                        <a:t>γ</a:t>
                      </a:r>
                      <a:r>
                        <a:rPr lang="en-US" sz="2000" dirty="0" smtClean="0">
                          <a:effectLst/>
                        </a:rPr>
                        <a:t>)</a:t>
                      </a:r>
                      <a:endParaRPr lang="ru-RU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3,111</a:t>
                      </a:r>
                      <a:endParaRPr lang="ru-RU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0,9</a:t>
                      </a:r>
                      <a:endParaRPr lang="ru-RU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0,7</a:t>
                      </a:r>
                      <a:endParaRPr lang="ru-RU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596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aseline="30000" dirty="0">
                          <a:effectLst/>
                        </a:rPr>
                        <a:t>12</a:t>
                      </a:r>
                      <a:r>
                        <a:rPr lang="en-US" sz="2000" dirty="0">
                          <a:effectLst/>
                        </a:rPr>
                        <a:t>C(p, p´ </a:t>
                      </a:r>
                      <a:r>
                        <a:rPr lang="el-GR" sz="2000" kern="1200" dirty="0" smtClean="0">
                          <a:effectLst/>
                        </a:rPr>
                        <a:t>γ</a:t>
                      </a:r>
                      <a:r>
                        <a:rPr lang="en-US" sz="2000" dirty="0" smtClean="0">
                          <a:effectLst/>
                        </a:rPr>
                        <a:t>)</a:t>
                      </a:r>
                      <a:endParaRPr lang="ru-RU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4,443</a:t>
                      </a:r>
                      <a:endParaRPr lang="ru-RU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97,4</a:t>
                      </a:r>
                      <a:endParaRPr lang="ru-RU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99,0</a:t>
                      </a:r>
                      <a:endParaRPr lang="ru-RU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59669">
                <a:tc rowSpan="8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R – F</a:t>
                      </a:r>
                      <a:endParaRPr lang="ru-RU" sz="2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5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´</a:t>
                      </a:r>
                      <a:r>
                        <a:rPr lang="el-GR" sz="1800" kern="1200" dirty="0" smtClean="0">
                          <a:effectLst/>
                        </a:rPr>
                        <a:t>γ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ru-RU" sz="18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endParaRPr lang="ru-RU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0,110</a:t>
                      </a:r>
                      <a:endParaRPr lang="ru-RU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12,0</a:t>
                      </a:r>
                      <a:endParaRPr lang="ru-RU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0,4</a:t>
                      </a:r>
                      <a:endParaRPr lang="ru-RU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596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0,197</a:t>
                      </a:r>
                      <a:endParaRPr lang="ru-RU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21,3</a:t>
                      </a:r>
                      <a:endParaRPr lang="ru-RU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1,6</a:t>
                      </a:r>
                      <a:endParaRPr lang="ru-RU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596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1,235</a:t>
                      </a:r>
                      <a:endParaRPr lang="ru-RU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1,0</a:t>
                      </a:r>
                      <a:endParaRPr lang="ru-RU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0,4</a:t>
                      </a:r>
                      <a:endParaRPr lang="ru-RU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596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1,353</a:t>
                      </a:r>
                      <a:endParaRPr lang="ru-RU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1,2</a:t>
                      </a:r>
                      <a:endParaRPr lang="ru-RU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0,6</a:t>
                      </a:r>
                      <a:endParaRPr lang="ru-RU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596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1,451</a:t>
                      </a:r>
                      <a:endParaRPr lang="ru-RU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0,5</a:t>
                      </a:r>
                      <a:endParaRPr lang="ru-RU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0,3</a:t>
                      </a:r>
                      <a:endParaRPr lang="ru-RU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596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l-GR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α</a:t>
                      </a:r>
                      <a:r>
                        <a:rPr lang="el-GR" sz="1800" kern="1200" dirty="0" smtClean="0">
                          <a:effectLst/>
                        </a:rPr>
                        <a:t>γ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ru-RU" sz="18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endParaRPr lang="ru-RU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6,130</a:t>
                      </a:r>
                      <a:endParaRPr lang="ru-RU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15,2</a:t>
                      </a:r>
                      <a:endParaRPr lang="ru-RU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21,5</a:t>
                      </a:r>
                      <a:endParaRPr lang="ru-RU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596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6,920</a:t>
                      </a:r>
                      <a:endParaRPr lang="ru-RU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14,4</a:t>
                      </a:r>
                      <a:endParaRPr lang="ru-RU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22,1</a:t>
                      </a:r>
                      <a:endParaRPr lang="ru-RU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596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7,120</a:t>
                      </a:r>
                      <a:endParaRPr lang="ru-RU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34,4</a:t>
                      </a:r>
                      <a:endParaRPr lang="ru-RU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53,1</a:t>
                      </a:r>
                      <a:endParaRPr lang="ru-RU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045944" y="236787"/>
            <a:ext cx="3075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Эталонные поля в </a:t>
            </a:r>
            <a:r>
              <a:rPr lang="en-US" sz="2400" dirty="0" smtClean="0">
                <a:solidFill>
                  <a:schemeClr val="bg1"/>
                </a:solidFill>
              </a:rPr>
              <a:t>PTB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1677" y="800733"/>
            <a:ext cx="116389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R-C</a:t>
            </a:r>
            <a:r>
              <a:rPr lang="en-US" dirty="0" smtClean="0">
                <a:ea typeface="Times New Roman" panose="02020603050405020304" pitchFamily="18" charset="0"/>
              </a:rPr>
              <a:t> </a:t>
            </a:r>
            <a:r>
              <a:rPr lang="ru-RU" dirty="0" smtClean="0">
                <a:ea typeface="Times New Roman" panose="02020603050405020304" pitchFamily="18" charset="0"/>
              </a:rPr>
              <a:t> Почти </a:t>
            </a:r>
            <a:r>
              <a:rPr lang="ru-RU" dirty="0">
                <a:ea typeface="Times New Roman" panose="02020603050405020304" pitchFamily="18" charset="0"/>
              </a:rPr>
              <a:t>моноэнергетическое поле гамма-излучения с энергией 4,439 МэВ </a:t>
            </a:r>
            <a:r>
              <a:rPr lang="ru-RU" dirty="0" smtClean="0">
                <a:ea typeface="Times New Roman" panose="02020603050405020304" pitchFamily="18" charset="0"/>
              </a:rPr>
              <a:t>на мишени из углерода толщиной 2 мм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91677" y="1162088"/>
            <a:ext cx="118369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R-F</a:t>
            </a:r>
            <a:r>
              <a:rPr lang="en-US" dirty="0" smtClean="0"/>
              <a:t> </a:t>
            </a:r>
            <a:r>
              <a:rPr lang="ru-RU" dirty="0"/>
              <a:t>Поле с энергиями, близкими к излучению реакции </a:t>
            </a:r>
            <a:r>
              <a:rPr lang="ru-RU" baseline="30000" dirty="0"/>
              <a:t>16</a:t>
            </a:r>
            <a:r>
              <a:rPr lang="ru-RU" dirty="0"/>
              <a:t>O(n, p)</a:t>
            </a:r>
            <a:r>
              <a:rPr lang="ru-RU" baseline="30000" dirty="0"/>
              <a:t>16</a:t>
            </a:r>
            <a:r>
              <a:rPr lang="ru-RU" dirty="0"/>
              <a:t>N на </a:t>
            </a:r>
            <a:r>
              <a:rPr lang="ru-RU" dirty="0" smtClean="0"/>
              <a:t>АЭС</a:t>
            </a:r>
            <a:r>
              <a:rPr lang="en-US" dirty="0" smtClean="0"/>
              <a:t>. </a:t>
            </a:r>
            <a:r>
              <a:rPr lang="ru-RU" dirty="0"/>
              <a:t>Мишень представляет собой тонкий слой </a:t>
            </a:r>
            <a:r>
              <a:rPr lang="en-US" dirty="0" err="1"/>
              <a:t>CaF</a:t>
            </a:r>
            <a:r>
              <a:rPr lang="ru-RU" baseline="-25000" dirty="0"/>
              <a:t>2</a:t>
            </a:r>
            <a:r>
              <a:rPr lang="ru-RU" dirty="0"/>
              <a:t>, плотностью 6-7 мг/см</a:t>
            </a:r>
            <a:r>
              <a:rPr lang="ru-RU" baseline="30000" dirty="0"/>
              <a:t>2</a:t>
            </a:r>
            <a:r>
              <a:rPr lang="ru-RU" dirty="0"/>
              <a:t>, нанесенный на углеродную </a:t>
            </a:r>
            <a:r>
              <a:rPr lang="ru-RU" dirty="0" smtClean="0"/>
              <a:t>подложку</a:t>
            </a:r>
            <a:r>
              <a:rPr lang="en-US" dirty="0" smtClean="0"/>
              <a:t>. </a:t>
            </a:r>
            <a:r>
              <a:rPr lang="ru-RU" dirty="0" smtClean="0"/>
              <a:t>Средняя энергия составляет 6,7 МэВ.</a:t>
            </a:r>
            <a:r>
              <a:rPr lang="en-US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120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28" y="1106888"/>
            <a:ext cx="10644188" cy="28908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16158" y="286632"/>
            <a:ext cx="3075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Эталонные поля в </a:t>
            </a:r>
            <a:r>
              <a:rPr lang="en-US" sz="2400" dirty="0" smtClean="0">
                <a:solidFill>
                  <a:schemeClr val="bg1"/>
                </a:solidFill>
              </a:rPr>
              <a:t>PTB</a:t>
            </a:r>
            <a:endParaRPr lang="ru-RU" sz="2400" dirty="0">
              <a:solidFill>
                <a:schemeClr val="bg1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1502979" y="2496207"/>
            <a:ext cx="2790497" cy="3549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1324303" y="3515710"/>
            <a:ext cx="2790497" cy="3549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2871" y="4253244"/>
            <a:ext cx="1208112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Нейтронная доза в данном случае имеет прямую зависимость от дозы гамма-излучения.</a:t>
            </a:r>
          </a:p>
          <a:p>
            <a:endParaRPr lang="ru-RU" sz="2000" dirty="0"/>
          </a:p>
          <a:p>
            <a:r>
              <a:rPr lang="ru-RU" sz="2000" dirty="0" smtClean="0"/>
              <a:t>Отношение мощностей доз нейтронного излучения составляет примерно 300 раз.</a:t>
            </a:r>
          </a:p>
          <a:p>
            <a:endParaRPr lang="ru-RU" sz="2000" dirty="0"/>
          </a:p>
          <a:p>
            <a:r>
              <a:rPr lang="ru-RU" sz="2000" dirty="0" smtClean="0"/>
              <a:t>Это говорит о крайне низкой чувствительности ионизационной камеры Т</a:t>
            </a:r>
            <a:r>
              <a:rPr lang="en-US" sz="2000" dirty="0" smtClean="0"/>
              <a:t>M32002 </a:t>
            </a:r>
            <a:r>
              <a:rPr lang="ru-RU" sz="2000" dirty="0" smtClean="0"/>
              <a:t>к нейтронному излучению.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23237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37851" y="290960"/>
            <a:ext cx="5554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Дозиметрический блок детектирования БДКГ-36 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42883" y="955503"/>
            <a:ext cx="7366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Сцинтиллятор из тканеэквивалентного пластика с размерами </a:t>
            </a:r>
            <a:r>
              <a:rPr lang="en-US" dirty="0" smtClean="0"/>
              <a:t>Ø</a:t>
            </a:r>
            <a:r>
              <a:rPr lang="ru-RU" dirty="0" smtClean="0"/>
              <a:t>89×89 мм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324" y="1379263"/>
            <a:ext cx="7271048" cy="484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89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43346" y="264138"/>
            <a:ext cx="4448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Сертификаты калибровки из </a:t>
            </a:r>
            <a:r>
              <a:rPr lang="en-US" sz="2400" dirty="0" smtClean="0">
                <a:solidFill>
                  <a:schemeClr val="bg1"/>
                </a:solidFill>
              </a:rPr>
              <a:t>PTB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755" y="887186"/>
            <a:ext cx="3960574" cy="56007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6248" y="887186"/>
            <a:ext cx="3960574" cy="5600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2654" y="3026979"/>
            <a:ext cx="1375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TM32002</a:t>
            </a:r>
            <a:endParaRPr lang="ru-RU" sz="2400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85806" y="3026979"/>
            <a:ext cx="1253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B050"/>
                </a:solidFill>
              </a:rPr>
              <a:t>БДКГ-36</a:t>
            </a:r>
            <a:endParaRPr lang="ru-RU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26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79" y="1340070"/>
            <a:ext cx="5675587" cy="42566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92005" y="235857"/>
            <a:ext cx="3533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Измерения на УПН-АТ140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81396" y="1245101"/>
            <a:ext cx="58309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 учетом полученных в </a:t>
            </a:r>
            <a:r>
              <a:rPr lang="en-US" dirty="0" smtClean="0"/>
              <a:t>PTB </a:t>
            </a:r>
            <a:r>
              <a:rPr lang="ru-RU" dirty="0" smtClean="0"/>
              <a:t>данных по калибровке, измерения были проведены на установке поверочной нейтронного излучения УПН-АТ140.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181396" y="2548291"/>
            <a:ext cx="5519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Для всех геометрий мощность дозы лежит в пределах </a:t>
            </a:r>
            <a:r>
              <a:rPr lang="ru-RU" dirty="0" smtClean="0">
                <a:solidFill>
                  <a:srgbClr val="00B050"/>
                </a:solidFill>
              </a:rPr>
              <a:t>10 – 50 </a:t>
            </a:r>
            <a:r>
              <a:rPr lang="ru-RU" dirty="0" err="1" smtClean="0">
                <a:solidFill>
                  <a:srgbClr val="00B050"/>
                </a:solidFill>
              </a:rPr>
              <a:t>мкЗв</a:t>
            </a:r>
            <a:r>
              <a:rPr lang="ru-RU" dirty="0" smtClean="0">
                <a:solidFill>
                  <a:srgbClr val="00B050"/>
                </a:solidFill>
              </a:rPr>
              <a:t>/ч.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81396" y="3574482"/>
            <a:ext cx="56823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Наблюдается хорошее согласование между показаниями снятыми с ионизационной камеры и блока детектирования БДКГ-36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19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Таблица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00487843"/>
                  </p:ext>
                </p:extLst>
              </p:nvPr>
            </p:nvGraphicFramePr>
            <p:xfrm>
              <a:off x="2130065" y="1600519"/>
              <a:ext cx="8424939" cy="4834026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2160261"/>
                    <a:gridCol w="894954"/>
                    <a:gridCol w="894954"/>
                    <a:gridCol w="894954"/>
                    <a:gridCol w="894954"/>
                    <a:gridCol w="894954"/>
                    <a:gridCol w="894954"/>
                    <a:gridCol w="894954"/>
                  </a:tblGrid>
                  <a:tr h="556320">
                    <a:tc rowSpan="2"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 smtClean="0">
                              <a:effectLst/>
                              <a:latin typeface="+mn-lt"/>
                            </a:rPr>
                            <a:t>Геометрия </a:t>
                          </a:r>
                          <a:endParaRPr lang="ru-RU" sz="1800" dirty="0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gridSpan="7">
                      <a:txBody>
                        <a:bodyPr/>
                        <a:lstStyle/>
                        <a:p>
                          <a:pPr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>
                              <a:effectLst/>
                              <a:latin typeface="+mn-lt"/>
                            </a:rPr>
                            <a:t>Относительный вклад излучения в энергетическом интервале в общую мощность кермы в воздухе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̇"/>
                                  <m:ctrlPr>
                                    <a:rPr lang="ru-RU" sz="1800" i="1">
                                      <a:effectLst/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ru-RU" sz="1800" i="1">
                                          <a:effectLst/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𝑲</m:t>
                                      </m:r>
                                    </m:e>
                                    <m:sub>
                                      <m:r>
                                        <a:rPr lang="en-US" sz="18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𝒂</m:t>
                                      </m:r>
                                    </m:sub>
                                  </m:sSub>
                                </m:e>
                              </m:acc>
                            </m:oMath>
                          </a14:m>
                          <a:r>
                            <a:rPr lang="ru-RU" sz="1800">
                              <a:effectLst/>
                              <a:latin typeface="+mn-lt"/>
                            </a:rPr>
                            <a:t>, %.  Рассчитан методом Монте-Карло.</a:t>
                          </a:r>
                          <a:endParaRPr lang="ru-RU" sz="18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</a:tr>
                  <a:tr h="809673"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>
                              <a:effectLst/>
                              <a:latin typeface="+mn-lt"/>
                            </a:rPr>
                            <a:t>До 1,5 МэВ</a:t>
                          </a:r>
                          <a:endParaRPr lang="ru-RU" sz="1800" b="1" dirty="0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>
                              <a:effectLst/>
                              <a:latin typeface="+mn-lt"/>
                            </a:rPr>
                            <a:t>1,5-3 МэВ</a:t>
                          </a:r>
                          <a:endParaRPr lang="ru-RU" sz="1800" b="1" dirty="0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>
                              <a:effectLst/>
                              <a:latin typeface="+mn-lt"/>
                            </a:rPr>
                            <a:t>3-5    МэВ</a:t>
                          </a:r>
                          <a:endParaRPr lang="ru-RU" sz="18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>
                              <a:effectLst/>
                              <a:latin typeface="+mn-lt"/>
                            </a:rPr>
                            <a:t>5-7    МэВ</a:t>
                          </a:r>
                          <a:endParaRPr lang="ru-RU" sz="18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>
                              <a:effectLst/>
                              <a:latin typeface="+mn-lt"/>
                            </a:rPr>
                            <a:t>7-10  МэВ</a:t>
                          </a:r>
                          <a:endParaRPr lang="ru-RU" sz="18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>
                              <a:effectLst/>
                              <a:latin typeface="+mn-lt"/>
                            </a:rPr>
                            <a:t>Расчет.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̇"/>
                                  <m:ctrlPr>
                                    <a:rPr lang="ru-RU" sz="1800" i="1">
                                      <a:effectLst/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ru-RU" sz="1800" i="1">
                                          <a:effectLst/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𝑲</m:t>
                                      </m:r>
                                    </m:e>
                                    <m:sub>
                                      <m:r>
                                        <a:rPr lang="en-US" sz="18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𝒂</m:t>
                                      </m:r>
                                    </m:sub>
                                  </m:sSub>
                                </m:e>
                              </m:acc>
                            </m:oMath>
                          </a14:m>
                          <a:r>
                            <a:rPr lang="ru-RU" sz="1800">
                              <a:effectLst/>
                              <a:latin typeface="+mn-lt"/>
                            </a:rPr>
                            <a:t>, мкГр/ч</a:t>
                          </a:r>
                          <a:endParaRPr lang="ru-RU" sz="18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>
                              <a:effectLst/>
                              <a:latin typeface="+mn-lt"/>
                            </a:rPr>
                            <a:t>Действ.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̇"/>
                                  <m:ctrlPr>
                                    <a:rPr lang="ru-RU" sz="1800" i="1">
                                      <a:effectLst/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ru-RU" sz="1800" i="1">
                                          <a:effectLst/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𝑲</m:t>
                                      </m:r>
                                    </m:e>
                                    <m:sub>
                                      <m:r>
                                        <a:rPr lang="en-US" sz="18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𝒂</m:t>
                                      </m:r>
                                    </m:sub>
                                  </m:sSub>
                                </m:e>
                              </m:acc>
                            </m:oMath>
                          </a14:m>
                          <a:r>
                            <a:rPr lang="ru-RU" sz="1800" dirty="0">
                              <a:effectLst/>
                              <a:latin typeface="+mn-lt"/>
                            </a:rPr>
                            <a:t>, мкГр/ч</a:t>
                          </a:r>
                          <a:endParaRPr lang="ru-RU" sz="1800" b="1" dirty="0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696700"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>
                              <a:effectLst/>
                              <a:latin typeface="+mn-lt"/>
                            </a:rPr>
                            <a:t>“Закрытый” </a:t>
                          </a:r>
                          <a:r>
                            <a:rPr lang="ru-RU" sz="1800" baseline="30000">
                              <a:effectLst/>
                              <a:latin typeface="+mn-lt"/>
                            </a:rPr>
                            <a:t>238</a:t>
                          </a:r>
                          <a:r>
                            <a:rPr lang="en-US" sz="1800">
                              <a:effectLst/>
                              <a:latin typeface="+mn-lt"/>
                            </a:rPr>
                            <a:t>PuBe</a:t>
                          </a:r>
                          <a:r>
                            <a:rPr lang="ru-RU" sz="1800">
                              <a:effectLst/>
                              <a:latin typeface="+mn-lt"/>
                            </a:rPr>
                            <a:t> источник (до 3 МэВ)</a:t>
                          </a:r>
                          <a:endParaRPr lang="ru-RU" sz="1800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effectLst/>
                              <a:latin typeface="+mn-lt"/>
                            </a:rPr>
                            <a:t>38,6</a:t>
                          </a:r>
                          <a:endParaRPr lang="ru-RU" sz="1800" b="1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effectLst/>
                              <a:latin typeface="+mn-lt"/>
                            </a:rPr>
                            <a:t>45,4</a:t>
                          </a:r>
                          <a:endParaRPr lang="ru-RU" sz="1800" b="1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>
                              <a:effectLst/>
                              <a:latin typeface="+mn-lt"/>
                            </a:rPr>
                            <a:t>8,7</a:t>
                          </a:r>
                          <a:endParaRPr lang="ru-RU" sz="1800" b="1" dirty="0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>
                              <a:effectLst/>
                              <a:latin typeface="+mn-lt"/>
                            </a:rPr>
                            <a:t>2,7</a:t>
                          </a:r>
                          <a:endParaRPr lang="ru-RU" sz="1800" b="1" dirty="0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>
                              <a:effectLst/>
                              <a:latin typeface="+mn-lt"/>
                            </a:rPr>
                            <a:t>4,8</a:t>
                          </a:r>
                          <a:endParaRPr lang="ru-RU" sz="18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>
                              <a:effectLst/>
                              <a:latin typeface="+mn-lt"/>
                            </a:rPr>
                            <a:t>14,60</a:t>
                          </a:r>
                          <a:endParaRPr lang="ru-RU" sz="18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>
                              <a:effectLst/>
                              <a:latin typeface="+mn-lt"/>
                            </a:rPr>
                            <a:t>16,15</a:t>
                          </a:r>
                          <a:endParaRPr lang="ru-RU" sz="18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696700"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>
                              <a:effectLst/>
                              <a:latin typeface="+mn-lt"/>
                            </a:rPr>
                            <a:t>“Открытый” </a:t>
                          </a:r>
                          <a:r>
                            <a:rPr lang="ru-RU" sz="1800" baseline="30000">
                              <a:effectLst/>
                              <a:latin typeface="+mn-lt"/>
                            </a:rPr>
                            <a:t>238</a:t>
                          </a:r>
                          <a:r>
                            <a:rPr lang="en-US" sz="1800">
                              <a:effectLst/>
                              <a:latin typeface="+mn-lt"/>
                            </a:rPr>
                            <a:t>PuBe</a:t>
                          </a:r>
                          <a:r>
                            <a:rPr lang="ru-RU" sz="1800">
                              <a:effectLst/>
                              <a:latin typeface="+mn-lt"/>
                            </a:rPr>
                            <a:t> источник (до 5 МэВ)</a:t>
                          </a:r>
                          <a:endParaRPr lang="ru-RU" sz="1800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>
                              <a:effectLst/>
                              <a:latin typeface="+mn-lt"/>
                            </a:rPr>
                            <a:t>13,7</a:t>
                          </a:r>
                          <a:endParaRPr lang="ru-RU" sz="1800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>
                              <a:effectLst/>
                              <a:latin typeface="+mn-lt"/>
                            </a:rPr>
                            <a:t>12,7</a:t>
                          </a:r>
                          <a:endParaRPr lang="ru-RU" sz="1800" b="1" dirty="0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effectLst/>
                              <a:latin typeface="+mn-lt"/>
                            </a:rPr>
                            <a:t>71,8</a:t>
                          </a:r>
                          <a:endParaRPr lang="ru-RU" sz="1800" b="1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>
                              <a:effectLst/>
                              <a:latin typeface="+mn-lt"/>
                            </a:rPr>
                            <a:t>0,6</a:t>
                          </a:r>
                          <a:endParaRPr lang="ru-RU" sz="1800" b="1" dirty="0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>
                              <a:effectLst/>
                              <a:latin typeface="+mn-lt"/>
                            </a:rPr>
                            <a:t>1,1</a:t>
                          </a:r>
                          <a:endParaRPr lang="ru-RU" sz="1800" b="1" dirty="0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>
                              <a:effectLst/>
                              <a:latin typeface="+mn-lt"/>
                            </a:rPr>
                            <a:t>45,90</a:t>
                          </a:r>
                          <a:endParaRPr lang="ru-RU" sz="18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>
                              <a:effectLst/>
                              <a:latin typeface="+mn-lt"/>
                            </a:rPr>
                            <a:t>50,08</a:t>
                          </a:r>
                          <a:endParaRPr lang="ru-RU" sz="18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637806"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>
                              <a:effectLst/>
                              <a:latin typeface="+mn-lt"/>
                            </a:rPr>
                            <a:t>Титан (до 7 МэВ)</a:t>
                          </a:r>
                          <a:endParaRPr lang="ru-RU" sz="1800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>
                              <a:effectLst/>
                              <a:latin typeface="+mn-lt"/>
                            </a:rPr>
                            <a:t>37,6</a:t>
                          </a:r>
                          <a:endParaRPr lang="ru-RU" sz="18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>
                              <a:effectLst/>
                              <a:latin typeface="+mn-lt"/>
                            </a:rPr>
                            <a:t>28,4</a:t>
                          </a:r>
                          <a:endParaRPr lang="ru-RU" sz="1800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>
                              <a:effectLst/>
                              <a:latin typeface="+mn-lt"/>
                            </a:rPr>
                            <a:t>8,6</a:t>
                          </a:r>
                          <a:endParaRPr lang="ru-RU" sz="1800" dirty="0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effectLst/>
                              <a:latin typeface="+mn-lt"/>
                            </a:rPr>
                            <a:t>23,3</a:t>
                          </a:r>
                          <a:endParaRPr lang="ru-RU" sz="1800" b="1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>
                              <a:effectLst/>
                              <a:latin typeface="+mn-lt"/>
                            </a:rPr>
                            <a:t>2,1</a:t>
                          </a:r>
                          <a:endParaRPr lang="ru-RU" sz="1800" dirty="0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>
                              <a:effectLst/>
                              <a:latin typeface="+mn-lt"/>
                            </a:rPr>
                            <a:t>    11,22</a:t>
                          </a:r>
                          <a:endParaRPr lang="ru-RU" sz="1800" b="1" dirty="0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>
                              <a:effectLst/>
                              <a:latin typeface="+mn-lt"/>
                            </a:rPr>
                            <a:t>12,77</a:t>
                          </a:r>
                          <a:endParaRPr lang="ru-RU" sz="18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637806"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>
                              <a:effectLst/>
                              <a:latin typeface="+mn-lt"/>
                            </a:rPr>
                            <a:t>Никель (до 10 МэВ)</a:t>
                          </a:r>
                          <a:endParaRPr lang="ru-RU" sz="1800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>
                              <a:effectLst/>
                              <a:latin typeface="+mn-lt"/>
                            </a:rPr>
                            <a:t>32,0</a:t>
                          </a:r>
                          <a:endParaRPr lang="ru-RU" sz="18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>
                              <a:effectLst/>
                              <a:latin typeface="+mn-lt"/>
                            </a:rPr>
                            <a:t>28,0</a:t>
                          </a:r>
                          <a:endParaRPr lang="ru-RU" sz="1800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>
                              <a:effectLst/>
                              <a:latin typeface="+mn-lt"/>
                            </a:rPr>
                            <a:t>7,0</a:t>
                          </a:r>
                          <a:endParaRPr lang="ru-RU" sz="1800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>
                              <a:effectLst/>
                              <a:latin typeface="+mn-lt"/>
                            </a:rPr>
                            <a:t>7,2</a:t>
                          </a:r>
                          <a:endParaRPr lang="ru-RU" sz="1800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effectLst/>
                              <a:latin typeface="+mn-lt"/>
                            </a:rPr>
                            <a:t>25,7</a:t>
                          </a:r>
                          <a:endParaRPr lang="ru-RU" sz="1800" b="1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>
                              <a:effectLst/>
                              <a:latin typeface="+mn-lt"/>
                            </a:rPr>
                            <a:t>10,19</a:t>
                          </a:r>
                          <a:endParaRPr lang="ru-RU" sz="1800" b="1" dirty="0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>
                              <a:effectLst/>
                              <a:latin typeface="+mn-lt"/>
                            </a:rPr>
                            <a:t>11,6</a:t>
                          </a:r>
                          <a:r>
                            <a:rPr lang="en-US" sz="1800" dirty="0">
                              <a:effectLst/>
                              <a:latin typeface="+mn-lt"/>
                            </a:rPr>
                            <a:t>2</a:t>
                          </a:r>
                          <a:endParaRPr lang="ru-RU" sz="1800" b="1" dirty="0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Таблица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00487843"/>
                  </p:ext>
                </p:extLst>
              </p:nvPr>
            </p:nvGraphicFramePr>
            <p:xfrm>
              <a:off x="2130065" y="1600519"/>
              <a:ext cx="8424939" cy="4711852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2160261"/>
                    <a:gridCol w="894954"/>
                    <a:gridCol w="894954"/>
                    <a:gridCol w="894954"/>
                    <a:gridCol w="894954"/>
                    <a:gridCol w="894954"/>
                    <a:gridCol w="894954"/>
                    <a:gridCol w="894954"/>
                  </a:tblGrid>
                  <a:tr h="937705">
                    <a:tc rowSpan="2"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 smtClean="0">
                              <a:effectLst/>
                              <a:latin typeface="+mn-lt"/>
                            </a:rPr>
                            <a:t>Геометрия </a:t>
                          </a:r>
                          <a:endParaRPr lang="ru-RU" sz="1800" dirty="0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gridSpan="7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34630" t="-5195" r="-195" b="-403896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</a:tr>
                  <a:tr h="937705"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>
                              <a:effectLst/>
                              <a:latin typeface="+mn-lt"/>
                            </a:rPr>
                            <a:t>До 1,5 МэВ</a:t>
                          </a:r>
                          <a:endParaRPr lang="ru-RU" sz="1800" b="1" dirty="0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>
                              <a:effectLst/>
                              <a:latin typeface="+mn-lt"/>
                            </a:rPr>
                            <a:t>1,5-3 МэВ</a:t>
                          </a:r>
                          <a:endParaRPr lang="ru-RU" sz="1800" b="1" dirty="0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>
                              <a:effectLst/>
                              <a:latin typeface="+mn-lt"/>
                            </a:rPr>
                            <a:t>3-5    МэВ</a:t>
                          </a:r>
                          <a:endParaRPr lang="ru-RU" sz="18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>
                              <a:effectLst/>
                              <a:latin typeface="+mn-lt"/>
                            </a:rPr>
                            <a:t>5-7    МэВ</a:t>
                          </a:r>
                          <a:endParaRPr lang="ru-RU" sz="18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>
                              <a:effectLst/>
                              <a:latin typeface="+mn-lt"/>
                            </a:rPr>
                            <a:t>7-10  МэВ</a:t>
                          </a:r>
                          <a:endParaRPr lang="ru-RU" sz="18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741497" t="-105195" r="-101361" b="-3038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841497" t="-105195" r="-1361" b="-303896"/>
                          </a:stretch>
                        </a:blipFill>
                      </a:tcPr>
                    </a:tc>
                  </a:tr>
                  <a:tr h="780415"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>
                              <a:effectLst/>
                              <a:latin typeface="+mn-lt"/>
                            </a:rPr>
                            <a:t>“Закрытый” </a:t>
                          </a:r>
                          <a:r>
                            <a:rPr lang="ru-RU" sz="1800" baseline="30000">
                              <a:effectLst/>
                              <a:latin typeface="+mn-lt"/>
                            </a:rPr>
                            <a:t>238</a:t>
                          </a:r>
                          <a:r>
                            <a:rPr lang="en-US" sz="1800">
                              <a:effectLst/>
                              <a:latin typeface="+mn-lt"/>
                            </a:rPr>
                            <a:t>PuBe</a:t>
                          </a:r>
                          <a:r>
                            <a:rPr lang="ru-RU" sz="1800">
                              <a:effectLst/>
                              <a:latin typeface="+mn-lt"/>
                            </a:rPr>
                            <a:t> источник (до 3 МэВ)</a:t>
                          </a:r>
                          <a:endParaRPr lang="ru-RU" sz="1800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effectLst/>
                              <a:latin typeface="+mn-lt"/>
                            </a:rPr>
                            <a:t>38,6</a:t>
                          </a:r>
                          <a:endParaRPr lang="ru-RU" sz="1800" b="1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effectLst/>
                              <a:latin typeface="+mn-lt"/>
                            </a:rPr>
                            <a:t>45,4</a:t>
                          </a:r>
                          <a:endParaRPr lang="ru-RU" sz="1800" b="1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>
                              <a:effectLst/>
                              <a:latin typeface="+mn-lt"/>
                            </a:rPr>
                            <a:t>8,7</a:t>
                          </a:r>
                          <a:endParaRPr lang="ru-RU" sz="1800" b="1" dirty="0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>
                              <a:effectLst/>
                              <a:latin typeface="+mn-lt"/>
                            </a:rPr>
                            <a:t>2,7</a:t>
                          </a:r>
                          <a:endParaRPr lang="ru-RU" sz="1800" b="1" dirty="0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>
                              <a:effectLst/>
                              <a:latin typeface="+mn-lt"/>
                            </a:rPr>
                            <a:t>4,8</a:t>
                          </a:r>
                          <a:endParaRPr lang="ru-RU" sz="18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>
                              <a:effectLst/>
                              <a:latin typeface="+mn-lt"/>
                            </a:rPr>
                            <a:t>14,60</a:t>
                          </a:r>
                          <a:endParaRPr lang="ru-RU" sz="18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>
                              <a:effectLst/>
                              <a:latin typeface="+mn-lt"/>
                            </a:rPr>
                            <a:t>16,15</a:t>
                          </a:r>
                          <a:endParaRPr lang="ru-RU" sz="18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780415"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>
                              <a:effectLst/>
                              <a:latin typeface="+mn-lt"/>
                            </a:rPr>
                            <a:t>“Открытый” </a:t>
                          </a:r>
                          <a:r>
                            <a:rPr lang="ru-RU" sz="1800" baseline="30000">
                              <a:effectLst/>
                              <a:latin typeface="+mn-lt"/>
                            </a:rPr>
                            <a:t>238</a:t>
                          </a:r>
                          <a:r>
                            <a:rPr lang="en-US" sz="1800">
                              <a:effectLst/>
                              <a:latin typeface="+mn-lt"/>
                            </a:rPr>
                            <a:t>PuBe</a:t>
                          </a:r>
                          <a:r>
                            <a:rPr lang="ru-RU" sz="1800">
                              <a:effectLst/>
                              <a:latin typeface="+mn-lt"/>
                            </a:rPr>
                            <a:t> источник (до 5 МэВ)</a:t>
                          </a:r>
                          <a:endParaRPr lang="ru-RU" sz="1800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>
                              <a:effectLst/>
                              <a:latin typeface="+mn-lt"/>
                            </a:rPr>
                            <a:t>13,7</a:t>
                          </a:r>
                          <a:endParaRPr lang="ru-RU" sz="1800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>
                              <a:effectLst/>
                              <a:latin typeface="+mn-lt"/>
                            </a:rPr>
                            <a:t>12,7</a:t>
                          </a:r>
                          <a:endParaRPr lang="ru-RU" sz="1800" b="1" dirty="0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effectLst/>
                              <a:latin typeface="+mn-lt"/>
                            </a:rPr>
                            <a:t>71,8</a:t>
                          </a:r>
                          <a:endParaRPr lang="ru-RU" sz="1800" b="1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>
                              <a:effectLst/>
                              <a:latin typeface="+mn-lt"/>
                            </a:rPr>
                            <a:t>0,6</a:t>
                          </a:r>
                          <a:endParaRPr lang="ru-RU" sz="1800" b="1" dirty="0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>
                              <a:effectLst/>
                              <a:latin typeface="+mn-lt"/>
                            </a:rPr>
                            <a:t>1,1</a:t>
                          </a:r>
                          <a:endParaRPr lang="ru-RU" sz="1800" b="1" dirty="0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>
                              <a:effectLst/>
                              <a:latin typeface="+mn-lt"/>
                            </a:rPr>
                            <a:t>45,90</a:t>
                          </a:r>
                          <a:endParaRPr lang="ru-RU" sz="18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>
                              <a:effectLst/>
                              <a:latin typeface="+mn-lt"/>
                            </a:rPr>
                            <a:t>50,08</a:t>
                          </a:r>
                          <a:endParaRPr lang="ru-RU" sz="18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637806"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>
                              <a:effectLst/>
                              <a:latin typeface="+mn-lt"/>
                            </a:rPr>
                            <a:t>Титан (до 7 МэВ)</a:t>
                          </a:r>
                          <a:endParaRPr lang="ru-RU" sz="1800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>
                              <a:effectLst/>
                              <a:latin typeface="+mn-lt"/>
                            </a:rPr>
                            <a:t>37,6</a:t>
                          </a:r>
                          <a:endParaRPr lang="ru-RU" sz="18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>
                              <a:effectLst/>
                              <a:latin typeface="+mn-lt"/>
                            </a:rPr>
                            <a:t>28,4</a:t>
                          </a:r>
                          <a:endParaRPr lang="ru-RU" sz="1800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>
                              <a:effectLst/>
                              <a:latin typeface="+mn-lt"/>
                            </a:rPr>
                            <a:t>8,6</a:t>
                          </a:r>
                          <a:endParaRPr lang="ru-RU" sz="1800" dirty="0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effectLst/>
                              <a:latin typeface="+mn-lt"/>
                            </a:rPr>
                            <a:t>23,3</a:t>
                          </a:r>
                          <a:endParaRPr lang="ru-RU" sz="1800" b="1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>
                              <a:effectLst/>
                              <a:latin typeface="+mn-lt"/>
                            </a:rPr>
                            <a:t>2,1</a:t>
                          </a:r>
                          <a:endParaRPr lang="ru-RU" sz="1800" dirty="0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>
                              <a:effectLst/>
                              <a:latin typeface="+mn-lt"/>
                            </a:rPr>
                            <a:t>    11,22</a:t>
                          </a:r>
                          <a:endParaRPr lang="ru-RU" sz="1800" b="1" dirty="0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>
                              <a:effectLst/>
                              <a:latin typeface="+mn-lt"/>
                            </a:rPr>
                            <a:t>12,77</a:t>
                          </a:r>
                          <a:endParaRPr lang="ru-RU" sz="18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637806"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>
                              <a:effectLst/>
                              <a:latin typeface="+mn-lt"/>
                            </a:rPr>
                            <a:t>Никель (до 10 МэВ)</a:t>
                          </a:r>
                          <a:endParaRPr lang="ru-RU" sz="1800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>
                              <a:effectLst/>
                              <a:latin typeface="+mn-lt"/>
                            </a:rPr>
                            <a:t>32,0</a:t>
                          </a:r>
                          <a:endParaRPr lang="ru-RU" sz="18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>
                              <a:effectLst/>
                              <a:latin typeface="+mn-lt"/>
                            </a:rPr>
                            <a:t>28,0</a:t>
                          </a:r>
                          <a:endParaRPr lang="ru-RU" sz="1800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>
                              <a:effectLst/>
                              <a:latin typeface="+mn-lt"/>
                            </a:rPr>
                            <a:t>7,0</a:t>
                          </a:r>
                          <a:endParaRPr lang="ru-RU" sz="1800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>
                              <a:effectLst/>
                              <a:latin typeface="+mn-lt"/>
                            </a:rPr>
                            <a:t>7,2</a:t>
                          </a:r>
                          <a:endParaRPr lang="ru-RU" sz="1800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effectLst/>
                              <a:latin typeface="+mn-lt"/>
                            </a:rPr>
                            <a:t>25,7</a:t>
                          </a:r>
                          <a:endParaRPr lang="ru-RU" sz="1800" b="1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>
                              <a:effectLst/>
                              <a:latin typeface="+mn-lt"/>
                            </a:rPr>
                            <a:t>10,19</a:t>
                          </a:r>
                          <a:endParaRPr lang="ru-RU" sz="1800" b="1" dirty="0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>
                              <a:effectLst/>
                              <a:latin typeface="+mn-lt"/>
                            </a:rPr>
                            <a:t>11,6</a:t>
                          </a:r>
                          <a:r>
                            <a:rPr lang="en-US" sz="1800" dirty="0">
                              <a:effectLst/>
                              <a:latin typeface="+mn-lt"/>
                            </a:rPr>
                            <a:t>2</a:t>
                          </a:r>
                          <a:endParaRPr lang="ru-RU" sz="1800" b="1" dirty="0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Fallback>
      </mc:AlternateContent>
      <p:sp>
        <p:nvSpPr>
          <p:cNvPr id="3" name="Прямоугольник 2"/>
          <p:cNvSpPr/>
          <p:nvPr/>
        </p:nvSpPr>
        <p:spPr>
          <a:xfrm>
            <a:off x="540471" y="825342"/>
            <a:ext cx="116515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Результаты измерений мощности кермы в воздухе с использованием эталонного дозиметра ДКС-АТ5350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с ионизационной камерой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ТМ32002</a:t>
            </a:r>
            <a:endParaRPr lang="ru-RU" dirty="0"/>
          </a:p>
        </p:txBody>
      </p:sp>
      <p:sp>
        <p:nvSpPr>
          <p:cNvPr id="5" name="Заголовок 10"/>
          <p:cNvSpPr txBox="1">
            <a:spLocks/>
          </p:cNvSpPr>
          <p:nvPr/>
        </p:nvSpPr>
        <p:spPr>
          <a:xfrm>
            <a:off x="4888534" y="276508"/>
            <a:ext cx="7177775" cy="3393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Результаты измерений мощности кермы в воздухе</a:t>
            </a:r>
            <a:endParaRPr lang="ru-RU" sz="24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4671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73861" y="239876"/>
            <a:ext cx="77181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dirty="0">
                <a:solidFill>
                  <a:schemeClr val="bg1">
                    <a:lumMod val="95000"/>
                  </a:schemeClr>
                </a:solidFill>
              </a:rPr>
              <a:t>Опорные поля высокоэнергетического гамма-излучения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9633" y="936486"/>
            <a:ext cx="114175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70626" y="1048634"/>
            <a:ext cx="11921373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2400" dirty="0" smtClean="0">
                <a:cs typeface="Arial" panose="020B0604020202020204" pitchFamily="34" charset="0"/>
              </a:rPr>
              <a:t>Формирование опорных полей высокоэнергетического гамма-излучения</a:t>
            </a:r>
          </a:p>
          <a:p>
            <a:pPr algn="ctr"/>
            <a:r>
              <a:rPr lang="ru-RU" sz="2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          </a:t>
            </a:r>
            <a:endParaRPr lang="ru-RU" sz="2200" dirty="0"/>
          </a:p>
          <a:p>
            <a:pPr algn="just"/>
            <a:r>
              <a:rPr lang="ru-RU" sz="2200" dirty="0" smtClean="0">
                <a:cs typeface="Arial" panose="020B0604020202020204" pitchFamily="34" charset="0"/>
              </a:rPr>
              <a:t> Международный стандарт </a:t>
            </a:r>
            <a:r>
              <a:rPr lang="en-US" sz="2200" i="1" dirty="0">
                <a:solidFill>
                  <a:schemeClr val="accent1"/>
                </a:solidFill>
                <a:cs typeface="Arial" panose="020B0604020202020204" pitchFamily="34" charset="0"/>
              </a:rPr>
              <a:t>ISO</a:t>
            </a:r>
            <a:r>
              <a:rPr lang="ru-RU" sz="2200" i="1" dirty="0">
                <a:solidFill>
                  <a:schemeClr val="accent1"/>
                </a:solidFill>
                <a:cs typeface="Arial" panose="020B0604020202020204" pitchFamily="34" charset="0"/>
              </a:rPr>
              <a:t> </a:t>
            </a:r>
            <a:r>
              <a:rPr lang="ru-RU" sz="2200" i="1" dirty="0" smtClean="0">
                <a:solidFill>
                  <a:schemeClr val="accent1"/>
                </a:solidFill>
                <a:cs typeface="Arial" panose="020B0604020202020204" pitchFamily="34" charset="0"/>
              </a:rPr>
              <a:t>4037-1:2019</a:t>
            </a:r>
            <a:endParaRPr lang="ru-RU" sz="2000" dirty="0">
              <a:solidFill>
                <a:schemeClr val="accent1"/>
              </a:solidFill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cs typeface="Arial" panose="020B0604020202020204" pitchFamily="34" charset="0"/>
              </a:rPr>
              <a:t>R – </a:t>
            </a:r>
            <a:r>
              <a:rPr lang="en-US" sz="2200" dirty="0" smtClean="0">
                <a:cs typeface="Arial" panose="020B0604020202020204" pitchFamily="34" charset="0"/>
              </a:rPr>
              <a:t>C</a:t>
            </a:r>
            <a:r>
              <a:rPr lang="ru-RU" sz="2200" dirty="0" smtClean="0">
                <a:cs typeface="Arial" panose="020B0604020202020204" pitchFamily="34" charset="0"/>
              </a:rPr>
              <a:t>:   4,44     МэВ  реакция </a:t>
            </a:r>
            <a:r>
              <a:rPr lang="en-US" sz="2200" baseline="30000" dirty="0" smtClean="0">
                <a:cs typeface="Arial" panose="020B0604020202020204" pitchFamily="34" charset="0"/>
              </a:rPr>
              <a:t>12</a:t>
            </a:r>
            <a:r>
              <a:rPr lang="en-US" sz="2200" dirty="0" smtClean="0">
                <a:cs typeface="Arial" panose="020B0604020202020204" pitchFamily="34" charset="0"/>
              </a:rPr>
              <a:t>C(p</a:t>
            </a:r>
            <a:r>
              <a:rPr lang="en-US" sz="2200" dirty="0">
                <a:cs typeface="Arial" panose="020B0604020202020204" pitchFamily="34" charset="0"/>
              </a:rPr>
              <a:t>, p´ </a:t>
            </a:r>
            <a:r>
              <a:rPr lang="el-GR" sz="2200" dirty="0" smtClean="0">
                <a:cs typeface="Arial" panose="020B0604020202020204" pitchFamily="34" charset="0"/>
              </a:rPr>
              <a:t>γ</a:t>
            </a:r>
            <a:r>
              <a:rPr lang="en-US" sz="2200" dirty="0" smtClean="0">
                <a:cs typeface="Arial" panose="020B0604020202020204" pitchFamily="34" charset="0"/>
              </a:rPr>
              <a:t>)</a:t>
            </a:r>
            <a:endParaRPr lang="ru-RU" sz="2200" dirty="0" smtClean="0"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cs typeface="Arial" panose="020B0604020202020204" pitchFamily="34" charset="0"/>
              </a:rPr>
              <a:t>R – </a:t>
            </a:r>
            <a:r>
              <a:rPr lang="en-US" sz="2200" dirty="0" smtClean="0">
                <a:cs typeface="Arial" panose="020B0604020202020204" pitchFamily="34" charset="0"/>
              </a:rPr>
              <a:t>F</a:t>
            </a:r>
            <a:r>
              <a:rPr lang="ru-RU" sz="2200" dirty="0" smtClean="0">
                <a:cs typeface="Arial" panose="020B0604020202020204" pitchFamily="34" charset="0"/>
              </a:rPr>
              <a:t>:   6,13    МэВ реакция  </a:t>
            </a:r>
            <a:r>
              <a:rPr lang="en-US" sz="2200" baseline="30000" dirty="0" smtClean="0">
                <a:cs typeface="Arial" panose="020B0604020202020204" pitchFamily="34" charset="0"/>
              </a:rPr>
              <a:t>19</a:t>
            </a:r>
            <a:r>
              <a:rPr lang="en-US" sz="2200" dirty="0" smtClean="0">
                <a:cs typeface="Arial" panose="020B0604020202020204" pitchFamily="34" charset="0"/>
              </a:rPr>
              <a:t>F(p</a:t>
            </a:r>
            <a:r>
              <a:rPr lang="en-US" sz="2200" dirty="0">
                <a:cs typeface="Arial" panose="020B0604020202020204" pitchFamily="34" charset="0"/>
              </a:rPr>
              <a:t>, p´ </a:t>
            </a:r>
            <a:r>
              <a:rPr lang="el-GR" sz="2200" dirty="0">
                <a:cs typeface="Arial" panose="020B0604020202020204" pitchFamily="34" charset="0"/>
              </a:rPr>
              <a:t>γ</a:t>
            </a:r>
            <a:r>
              <a:rPr lang="en-US" sz="2200" dirty="0" smtClean="0">
                <a:cs typeface="Arial" panose="020B0604020202020204" pitchFamily="34" charset="0"/>
              </a:rPr>
              <a:t>)</a:t>
            </a:r>
            <a:endParaRPr lang="ru-RU" sz="2200" dirty="0" smtClean="0"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2200" dirty="0" smtClean="0">
                <a:cs typeface="Arial" panose="020B0604020202020204" pitchFamily="34" charset="0"/>
              </a:rPr>
              <a:t>Захватное гамма-излучение: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cs typeface="Arial" panose="020B0604020202020204" pitchFamily="34" charset="0"/>
              </a:rPr>
              <a:t>R – </a:t>
            </a:r>
            <a:r>
              <a:rPr lang="en-US" sz="2200" dirty="0" err="1" smtClean="0">
                <a:cs typeface="Arial" panose="020B0604020202020204" pitchFamily="34" charset="0"/>
              </a:rPr>
              <a:t>Ti</a:t>
            </a:r>
            <a:r>
              <a:rPr lang="ru-RU" sz="2200" dirty="0" smtClean="0">
                <a:cs typeface="Arial" panose="020B0604020202020204" pitchFamily="34" charset="0"/>
              </a:rPr>
              <a:t>:</a:t>
            </a:r>
            <a:r>
              <a:rPr lang="en-US" sz="2200" dirty="0" smtClean="0">
                <a:cs typeface="Arial" panose="020B0604020202020204" pitchFamily="34" charset="0"/>
              </a:rPr>
              <a:t>   </a:t>
            </a:r>
            <a:r>
              <a:rPr lang="ru-RU" sz="2200" dirty="0" smtClean="0">
                <a:cs typeface="Arial" panose="020B0604020202020204" pitchFamily="34" charset="0"/>
              </a:rPr>
              <a:t>до 7 МэВ </a:t>
            </a:r>
            <a:r>
              <a:rPr lang="en-US" sz="2200" dirty="0" smtClean="0">
                <a:cs typeface="Arial" panose="020B0604020202020204" pitchFamily="34" charset="0"/>
              </a:rPr>
              <a:t>                       </a:t>
            </a:r>
            <a:endParaRPr lang="ru-RU" sz="2200" dirty="0" smtClean="0"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dirty="0" smtClean="0">
                <a:cs typeface="Arial" panose="020B0604020202020204" pitchFamily="34" charset="0"/>
              </a:rPr>
              <a:t>R – Ni</a:t>
            </a:r>
            <a:r>
              <a:rPr lang="ru-RU" sz="2200" dirty="0" smtClean="0">
                <a:cs typeface="Arial" panose="020B0604020202020204" pitchFamily="34" charset="0"/>
              </a:rPr>
              <a:t>:</a:t>
            </a:r>
            <a:r>
              <a:rPr lang="en-US" sz="2200" dirty="0" smtClean="0">
                <a:cs typeface="Arial" panose="020B0604020202020204" pitchFamily="34" charset="0"/>
              </a:rPr>
              <a:t>  </a:t>
            </a:r>
            <a:r>
              <a:rPr lang="ru-RU" sz="2200" dirty="0" smtClean="0">
                <a:cs typeface="Arial" panose="020B0604020202020204" pitchFamily="34" charset="0"/>
              </a:rPr>
              <a:t>до </a:t>
            </a:r>
            <a:r>
              <a:rPr lang="en-US" sz="2200" dirty="0" smtClean="0">
                <a:cs typeface="Arial" panose="020B0604020202020204" pitchFamily="34" charset="0"/>
              </a:rPr>
              <a:t>10</a:t>
            </a:r>
            <a:r>
              <a:rPr lang="ru-RU" sz="2200" dirty="0" smtClean="0">
                <a:cs typeface="Arial" panose="020B0604020202020204" pitchFamily="34" charset="0"/>
              </a:rPr>
              <a:t> МэВ </a:t>
            </a:r>
          </a:p>
          <a:p>
            <a:pPr algn="just">
              <a:lnSpc>
                <a:spcPct val="150000"/>
              </a:lnSpc>
            </a:pPr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авая фигурная скобка 6"/>
          <p:cNvSpPr/>
          <p:nvPr/>
        </p:nvSpPr>
        <p:spPr>
          <a:xfrm>
            <a:off x="5009853" y="2369131"/>
            <a:ext cx="302376" cy="68299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6389164" y="2356685"/>
            <a:ext cx="5356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Мишени облучаются пучком протонов от ускорителя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авая фигурная скобка 8"/>
          <p:cNvSpPr/>
          <p:nvPr/>
        </p:nvSpPr>
        <p:spPr>
          <a:xfrm>
            <a:off x="2608341" y="3878865"/>
            <a:ext cx="352574" cy="68749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371290" y="3547694"/>
            <a:ext cx="5820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Мишени из титана или никеля размещены в потоке тепловых нейтронов из реактора или термализованных нейтронов от  радионуклидного источника нейтронов </a:t>
            </a:r>
            <a:r>
              <a:rPr lang="ru-RU" baseline="30000" dirty="0">
                <a:latin typeface="Arial" panose="020B0604020202020204" pitchFamily="34" charset="0"/>
                <a:cs typeface="Arial" panose="020B0604020202020204" pitchFamily="34" charset="0"/>
              </a:rPr>
              <a:t>238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PuBe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Cf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 др.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0625" y="4864283"/>
            <a:ext cx="40135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 smtClean="0"/>
              <a:t>Метрологическое обеспечение </a:t>
            </a:r>
          </a:p>
          <a:p>
            <a:r>
              <a:rPr lang="ru-RU" sz="2200" dirty="0"/>
              <a:t>н</a:t>
            </a:r>
            <a:r>
              <a:rPr lang="ru-RU" sz="2200" dirty="0" smtClean="0"/>
              <a:t>а производстве</a:t>
            </a:r>
            <a:endParaRPr lang="ru-RU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6380227" y="4768071"/>
            <a:ext cx="58028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rgbClr val="FF0000"/>
                </a:solidFill>
              </a:rPr>
              <a:t>Поле фотонов в стандартизованной геометрии с известными энергетическими и дозовыми характеристиками</a:t>
            </a:r>
            <a:endParaRPr lang="ru-RU" sz="2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5429" y="5787613"/>
            <a:ext cx="11541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Мишени из титана и никеля можно разместить в выходном канале 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облучателя (в потоке тепловых нейтронов) поверочной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установки нейтронного 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излучения</a:t>
            </a:r>
            <a:endParaRPr lang="ru-RU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44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97231" y="254384"/>
            <a:ext cx="4941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Итоги и планы на ближайшее время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4757" y="4968766"/>
            <a:ext cx="11206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dirty="0"/>
              <a:t>1</a:t>
            </a:r>
            <a:r>
              <a:rPr lang="ru-RU" dirty="0" smtClean="0"/>
              <a:t>. Аттестация методики выполнения измерений в поле высокоэнергетического захватного гамма-излучения на установке поверочной нейтронного излучения УПН-АТ140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4757" y="1117642"/>
            <a:ext cx="11590285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>
                <a:cs typeface="Arial" panose="020B0604020202020204" pitchFamily="34" charset="0"/>
              </a:rPr>
              <a:t>Теоретически и экспериментально подтверждена возможность получения и использования поля высокоэнергетического гамма-излучения, формируемого облучателем установки нейтронного излучения УПН-АТ140 с </a:t>
            </a:r>
            <a:r>
              <a:rPr lang="ru-RU" baseline="30000" dirty="0">
                <a:cs typeface="Arial" panose="020B0604020202020204" pitchFamily="34" charset="0"/>
              </a:rPr>
              <a:t>238</a:t>
            </a:r>
            <a:r>
              <a:rPr lang="ru-RU" dirty="0">
                <a:cs typeface="Arial" panose="020B0604020202020204" pitchFamily="34" charset="0"/>
              </a:rPr>
              <a:t>PuBe источником нейтронов и мишенями из титана (от 5 до 7 МэВ) и никеля (от 7 до 10 МэВ).</a:t>
            </a:r>
          </a:p>
          <a:p>
            <a:pPr algn="just"/>
            <a:r>
              <a:rPr lang="ru-RU" dirty="0"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cs typeface="Arial" panose="020B0604020202020204" pitchFamily="34" charset="0"/>
              </a:rPr>
              <a:t>П</a:t>
            </a:r>
            <a:r>
              <a:rPr lang="ru-RU" dirty="0" smtClean="0">
                <a:cs typeface="Arial" panose="020B0604020202020204" pitchFamily="34" charset="0"/>
              </a:rPr>
              <a:t>оле </a:t>
            </a:r>
            <a:r>
              <a:rPr lang="ru-RU" dirty="0">
                <a:cs typeface="Arial" panose="020B0604020202020204" pitchFamily="34" charset="0"/>
              </a:rPr>
              <a:t>захватного гамма-излучения на установке УПН-АТ140 можно использовать для калибровки разрабатываемых средств радиационной защиты. Существует номенклатурный ряд приборов с различными типами детекторов, которые </a:t>
            </a:r>
            <a:r>
              <a:rPr lang="ru-RU" dirty="0" smtClean="0">
                <a:cs typeface="Arial" panose="020B0604020202020204" pitchFamily="34" charset="0"/>
              </a:rPr>
              <a:t>необходимо </a:t>
            </a:r>
            <a:r>
              <a:rPr lang="ru-RU" dirty="0" smtClean="0">
                <a:cs typeface="Arial" panose="020B0604020202020204" pitchFamily="34" charset="0"/>
              </a:rPr>
              <a:t>исследовать </a:t>
            </a:r>
            <a:r>
              <a:rPr lang="ru-RU" dirty="0">
                <a:cs typeface="Arial" panose="020B0604020202020204" pitchFamily="34" charset="0"/>
              </a:rPr>
              <a:t>в подобных полях с целью расширения их энергетического диапазона измерений до 10 МэВ.</a:t>
            </a:r>
            <a:endParaRPr lang="ru-RU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83308" y="4554281"/>
            <a:ext cx="3920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Планы на ближайшее время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7517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7503128" y="3892551"/>
            <a:ext cx="4380312" cy="30464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Республика Беларусь</a:t>
            </a:r>
            <a:endParaRPr lang="en-GB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r" eaLnBrk="1" hangingPunct="1">
              <a:defRPr/>
            </a:pP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220005, Минск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ул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Гикало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5</a:t>
            </a:r>
            <a:endParaRPr lang="en-GB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r" eaLnBrk="1" hangingPunct="1">
              <a:defRPr/>
            </a:pP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Тел./Факс: +375-17-292-81-42</a:t>
            </a:r>
          </a:p>
          <a:p>
            <a:pPr algn="r" eaLnBrk="1" hangingPunct="1">
              <a:defRPr/>
            </a:pP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r" eaLnBrk="1" hangingPunct="1">
              <a:defRPr/>
            </a:pPr>
            <a:endParaRPr lang="en-GB" sz="2400" dirty="0">
              <a:solidFill>
                <a:schemeClr val="bg2"/>
              </a:solidFill>
            </a:endParaRPr>
          </a:p>
          <a:p>
            <a:pPr algn="r" eaLnBrk="1" hangingPunct="1">
              <a:defRPr/>
            </a:pPr>
            <a:r>
              <a:rPr lang="en-US" sz="2400" u="sng" dirty="0">
                <a:solidFill>
                  <a:srgbClr val="000099"/>
                </a:solidFill>
              </a:rPr>
              <a:t>info@atomtex.com</a:t>
            </a:r>
            <a:endParaRPr lang="en-GB" sz="2400" u="sng" dirty="0">
              <a:solidFill>
                <a:srgbClr val="000099"/>
              </a:solidFill>
            </a:endParaRPr>
          </a:p>
          <a:p>
            <a:pPr algn="r" eaLnBrk="1" hangingPunct="1">
              <a:defRPr/>
            </a:pPr>
            <a:r>
              <a:rPr lang="en-US" sz="2400" u="sng" dirty="0">
                <a:solidFill>
                  <a:srgbClr val="000099"/>
                </a:solidFill>
              </a:rPr>
              <a:t>www.atomtex.com</a:t>
            </a:r>
            <a:endParaRPr lang="en-GB" sz="2400" u="sng" dirty="0">
              <a:solidFill>
                <a:srgbClr val="000099"/>
              </a:solidFill>
            </a:endParaRPr>
          </a:p>
          <a:p>
            <a:pPr algn="r" eaLnBrk="1" hangingPunct="1">
              <a:defRPr/>
            </a:pPr>
            <a:endParaRPr lang="en-GB" sz="2400" dirty="0"/>
          </a:p>
        </p:txBody>
      </p:sp>
      <p:sp>
        <p:nvSpPr>
          <p:cNvPr id="4100" name="Rectangle 3"/>
          <p:cNvSpPr>
            <a:spLocks noChangeArrowheads="1"/>
          </p:cNvSpPr>
          <p:nvPr/>
        </p:nvSpPr>
        <p:spPr bwMode="white">
          <a:xfrm>
            <a:off x="3924451" y="2355850"/>
            <a:ext cx="6540233" cy="5016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ru-RU" altLang="ru-RU" sz="3600" b="0">
              <a:latin typeface="Arial Cyr"/>
            </a:endParaRPr>
          </a:p>
        </p:txBody>
      </p:sp>
      <p:sp>
        <p:nvSpPr>
          <p:cNvPr id="4101" name="Text Box 7"/>
          <p:cNvSpPr txBox="1">
            <a:spLocks noChangeArrowheads="1"/>
          </p:cNvSpPr>
          <p:nvPr/>
        </p:nvSpPr>
        <p:spPr bwMode="auto">
          <a:xfrm>
            <a:off x="117842" y="2273300"/>
            <a:ext cx="663016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3000"/>
              <a:t>СПАСИБО ЗА ВНИМАНИЕ!</a:t>
            </a:r>
            <a:endParaRPr lang="en-GB" altLang="ru-RU" sz="3000"/>
          </a:p>
        </p:txBody>
      </p:sp>
      <p:pic>
        <p:nvPicPr>
          <p:cNvPr id="4102" name="Рисунок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43" y="534988"/>
            <a:ext cx="2671603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8405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958003" y="261649"/>
            <a:ext cx="52339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00000"/>
              </a:lnSpc>
            </a:pPr>
            <a:r>
              <a:rPr lang="ru-RU" sz="2400" dirty="0">
                <a:solidFill>
                  <a:schemeClr val="bg1">
                    <a:lumMod val="95000"/>
                  </a:schemeClr>
                </a:solidFill>
              </a:rPr>
              <a:t>Источник захватного гамма-излучения</a:t>
            </a:r>
            <a:endParaRPr lang="ru-RU" sz="2400" strike="noStrike" spc="-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59633" y="936486"/>
            <a:ext cx="114175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6" t="5888" r="3535" b="4102"/>
          <a:stretch/>
        </p:blipFill>
        <p:spPr>
          <a:xfrm>
            <a:off x="191926" y="936486"/>
            <a:ext cx="11845608" cy="556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94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16603" y="259397"/>
            <a:ext cx="77753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400" dirty="0">
                <a:solidFill>
                  <a:schemeClr val="bg1"/>
                </a:solidFill>
              </a:rPr>
              <a:t>Установка поверочная нейтронного излучения УПН-АТ140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9633" y="936486"/>
            <a:ext cx="114175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endParaRPr lang="ru-RU" sz="2400" dirty="0"/>
          </a:p>
        </p:txBody>
      </p:sp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83068" y="936486"/>
            <a:ext cx="866706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2200" dirty="0"/>
              <a:t>Набор источников (до 3 шт.):   </a:t>
            </a:r>
            <a:r>
              <a:rPr lang="en-US" altLang="ru-RU" sz="2200" baseline="30000" dirty="0">
                <a:solidFill>
                  <a:srgbClr val="000000"/>
                </a:solidFill>
              </a:rPr>
              <a:t>238 </a:t>
            </a:r>
            <a:r>
              <a:rPr lang="en-US" altLang="ru-RU" sz="2200" dirty="0"/>
              <a:t>Pu-Be </a:t>
            </a:r>
            <a:r>
              <a:rPr lang="ru-RU" altLang="ru-RU" sz="2200" dirty="0"/>
              <a:t>типа ИБН-8 до 5</a:t>
            </a:r>
            <a:r>
              <a:rPr lang="en-US" altLang="ru-RU" sz="2200" dirty="0">
                <a:solidFill>
                  <a:srgbClr val="000000"/>
                </a:solidFill>
                <a:sym typeface="Symbol" panose="05050102010706020507" pitchFamily="18" charset="2"/>
              </a:rPr>
              <a:t></a:t>
            </a:r>
            <a:r>
              <a:rPr lang="ru-RU" altLang="ru-RU" sz="2200" dirty="0"/>
              <a:t>10</a:t>
            </a:r>
            <a:r>
              <a:rPr lang="ru-RU" altLang="ru-RU" sz="2200" baseline="30000" dirty="0">
                <a:solidFill>
                  <a:srgbClr val="000000"/>
                </a:solidFill>
              </a:rPr>
              <a:t>7  </a:t>
            </a:r>
            <a:r>
              <a:rPr lang="ru-RU" altLang="ru-RU" sz="2200" dirty="0"/>
              <a:t>с</a:t>
            </a:r>
            <a:r>
              <a:rPr lang="en-US" altLang="ru-RU" sz="2200" baseline="30000" dirty="0">
                <a:solidFill>
                  <a:srgbClr val="000000"/>
                </a:solidFill>
              </a:rPr>
              <a:t>-1</a:t>
            </a:r>
            <a:endParaRPr lang="ru-RU" altLang="ru-RU" sz="2200" baseline="30000" dirty="0">
              <a:solidFill>
                <a:srgbClr val="000000"/>
              </a:solidFill>
            </a:endParaRPr>
          </a:p>
          <a:p>
            <a:pPr eaLnBrk="1" hangingPunct="1"/>
            <a:r>
              <a:rPr lang="ru-RU" altLang="ru-RU" sz="2200" baseline="30000" dirty="0">
                <a:solidFill>
                  <a:srgbClr val="000000"/>
                </a:solidFill>
              </a:rPr>
              <a:t>                                                                                 </a:t>
            </a:r>
            <a:r>
              <a:rPr lang="ru-RU" altLang="ru-RU" sz="2200" dirty="0">
                <a:solidFill>
                  <a:srgbClr val="000000"/>
                </a:solidFill>
              </a:rPr>
              <a:t> </a:t>
            </a:r>
            <a:r>
              <a:rPr lang="ru-RU" altLang="ru-RU" sz="2200" baseline="30000" dirty="0">
                <a:solidFill>
                  <a:srgbClr val="000000"/>
                </a:solidFill>
              </a:rPr>
              <a:t>   </a:t>
            </a:r>
            <a:r>
              <a:rPr lang="en-US" altLang="ru-RU" sz="2200" baseline="30000" dirty="0">
                <a:solidFill>
                  <a:srgbClr val="000000"/>
                </a:solidFill>
              </a:rPr>
              <a:t>252 </a:t>
            </a:r>
            <a:r>
              <a:rPr lang="en-US" altLang="ru-RU" sz="2200" dirty="0">
                <a:solidFill>
                  <a:srgbClr val="000000"/>
                </a:solidFill>
              </a:rPr>
              <a:t>Cf</a:t>
            </a:r>
            <a:r>
              <a:rPr lang="ru-RU" altLang="ru-RU" sz="2200" dirty="0">
                <a:solidFill>
                  <a:srgbClr val="000000"/>
                </a:solidFill>
              </a:rPr>
              <a:t> </a:t>
            </a:r>
            <a:r>
              <a:rPr lang="ru-RU" altLang="ru-RU" sz="2200" dirty="0"/>
              <a:t>типа НК252М11 до 5</a:t>
            </a:r>
            <a:r>
              <a:rPr lang="en-US" altLang="ru-RU" sz="2200" dirty="0">
                <a:solidFill>
                  <a:srgbClr val="000000"/>
                </a:solidFill>
                <a:sym typeface="Symbol" panose="05050102010706020507" pitchFamily="18" charset="2"/>
              </a:rPr>
              <a:t></a:t>
            </a:r>
            <a:r>
              <a:rPr lang="ru-RU" altLang="ru-RU" sz="2200" dirty="0"/>
              <a:t>10</a:t>
            </a:r>
            <a:r>
              <a:rPr lang="ru-RU" altLang="ru-RU" sz="2200" baseline="30000" dirty="0">
                <a:solidFill>
                  <a:srgbClr val="000000"/>
                </a:solidFill>
              </a:rPr>
              <a:t>8 </a:t>
            </a:r>
            <a:r>
              <a:rPr lang="ru-RU" altLang="ru-RU" sz="2200" dirty="0"/>
              <a:t>с</a:t>
            </a:r>
            <a:r>
              <a:rPr lang="en-US" altLang="ru-RU" sz="2200" baseline="30000" dirty="0">
                <a:solidFill>
                  <a:srgbClr val="000000"/>
                </a:solidFill>
              </a:rPr>
              <a:t>-1</a:t>
            </a:r>
            <a:endParaRPr lang="ru-RU" altLang="ru-RU" sz="22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328682"/>
              </p:ext>
            </p:extLst>
          </p:nvPr>
        </p:nvGraphicFramePr>
        <p:xfrm>
          <a:off x="83068" y="1668840"/>
          <a:ext cx="5345057" cy="3781260"/>
        </p:xfrm>
        <a:graphic>
          <a:graphicData uri="http://schemas.openxmlformats.org/drawingml/2006/table">
            <a:tbl>
              <a:tblPr/>
              <a:tblGrid>
                <a:gridCol w="2673465"/>
                <a:gridCol w="2671592"/>
              </a:tblGrid>
              <a:tr h="1068468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Воспроизведение и передача единиц в коллимированном пучке или в «открытой» геометрии</a:t>
                      </a:r>
                    </a:p>
                  </a:txBody>
                  <a:tcPr marL="91455" marR="91455"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5201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Плотность потока быстрых нейтронов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 – 3,5</a:t>
                      </a:r>
                      <a:r>
                        <a:rPr kumimoji="0" lang="en-US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sym typeface="Symbol" panose="05050102010706020507" pitchFamily="18" charset="2"/>
                        </a:rPr>
                        <a:t></a:t>
                      </a: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kumimoji="0" lang="en-US" altLang="ru-RU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kumimoji="0" lang="ru-RU" altLang="ru-RU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</a:t>
                      </a:r>
                      <a:r>
                        <a:rPr kumimoji="0" lang="en-US" altLang="ru-RU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см</a:t>
                      </a:r>
                      <a:r>
                        <a:rPr kumimoji="0" lang="en-US" altLang="ru-RU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kumimoji="0" lang="ru-RU" altLang="ru-RU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kumimoji="0" lang="ru-RU" alt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Плотность потока тепловых нейтронов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 – 1,4</a:t>
                      </a:r>
                      <a:r>
                        <a:rPr kumimoji="0" lang="en-US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sym typeface="Symbol" panose="05050102010706020507" pitchFamily="18" charset="2"/>
                        </a:rPr>
                        <a:t></a:t>
                      </a: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kumimoji="0" lang="en-US" altLang="ru-RU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kumimoji="0" lang="ru-RU" altLang="ru-RU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</a:t>
                      </a:r>
                      <a:r>
                        <a:rPr kumimoji="0" lang="en-US" altLang="ru-RU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см</a:t>
                      </a:r>
                      <a:r>
                        <a:rPr kumimoji="0" lang="en-US" altLang="ru-RU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kumimoji="0" lang="ru-RU" altLang="ru-RU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kumimoji="0" lang="ru-RU" alt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55" marR="91455" marT="45732" marB="4573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Мощность амбиентного, индивидуального эквивалентов дозы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 – 4,5</a:t>
                      </a:r>
                      <a:r>
                        <a:rPr kumimoji="0" lang="en-US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sym typeface="Symbol" panose="05050102010706020507" pitchFamily="18" charset="2"/>
                        </a:rPr>
                        <a:t></a:t>
                      </a: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kumimoji="0" lang="en-US" altLang="ru-RU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kumimoji="0" lang="ru-RU" altLang="ru-RU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ru-RU" alt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мкЗв</a:t>
                      </a: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/ч</a:t>
                      </a:r>
                    </a:p>
                  </a:txBody>
                  <a:tcPr marL="91455" marR="91455" marT="45732" marB="4573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8793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±</a:t>
                      </a: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91455" marR="91455" marT="45732" marB="4573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±</a:t>
                      </a: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91455" marR="91455" marT="45732" marB="4573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87936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Интервал расстояний: от 0,7 до 3,0 м</a:t>
                      </a:r>
                    </a:p>
                  </a:txBody>
                  <a:tcPr marL="91455" marR="91455" marT="45732" marB="4573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Рисунок 7"/>
          <p:cNvPicPr/>
          <p:nvPr/>
        </p:nvPicPr>
        <p:blipFill rotWithShape="1">
          <a:blip r:embed="rId3"/>
          <a:srcRect l="44641" t="20842" r="12627" b="19929"/>
          <a:stretch/>
        </p:blipFill>
        <p:spPr bwMode="auto">
          <a:xfrm flipH="1">
            <a:off x="7116989" y="840805"/>
            <a:ext cx="5068661" cy="5656270"/>
          </a:xfrm>
          <a:prstGeom prst="round2DiagRect">
            <a:avLst>
              <a:gd name="adj1" fmla="val 1028"/>
              <a:gd name="adj2" fmla="val 50000"/>
            </a:avLst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428125" y="2310549"/>
            <a:ext cx="237938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+mn-lt"/>
              </a:rPr>
              <a:t>Коэффициенты связи между значениями ППН и МАЭД в соответствии со стандартом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ИСО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8529-3</a:t>
            </a:r>
          </a:p>
        </p:txBody>
      </p:sp>
      <p:sp>
        <p:nvSpPr>
          <p:cNvPr id="10" name="TextBox 27"/>
          <p:cNvSpPr txBox="1">
            <a:spLocks noChangeArrowheads="1"/>
          </p:cNvSpPr>
          <p:nvPr/>
        </p:nvSpPr>
        <p:spPr bwMode="auto">
          <a:xfrm>
            <a:off x="-223100" y="5492343"/>
            <a:ext cx="72793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2000" dirty="0"/>
              <a:t>Рабочий эталон 1 или 2-го разряда по ГОСТ </a:t>
            </a:r>
            <a:r>
              <a:rPr lang="en-US" altLang="ru-RU" sz="2000" dirty="0"/>
              <a:t>8.031-82, </a:t>
            </a:r>
            <a:r>
              <a:rPr lang="ru-RU" altLang="ru-RU" sz="2000" dirty="0"/>
              <a:t>ГОСТ Р 8.803-2012</a:t>
            </a:r>
            <a:endParaRPr lang="en-US" altLang="ru-RU" sz="2000" dirty="0"/>
          </a:p>
        </p:txBody>
      </p:sp>
      <p:sp>
        <p:nvSpPr>
          <p:cNvPr id="11" name="TextBox 13"/>
          <p:cNvSpPr txBox="1">
            <a:spLocks noChangeArrowheads="1"/>
          </p:cNvSpPr>
          <p:nvPr/>
        </p:nvSpPr>
        <p:spPr bwMode="auto">
          <a:xfrm>
            <a:off x="-223100" y="6096965"/>
            <a:ext cx="74898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2000" dirty="0"/>
              <a:t>Номер в </a:t>
            </a:r>
            <a:r>
              <a:rPr lang="ru-RU" altLang="ru-RU" sz="2000" dirty="0" err="1"/>
              <a:t>Госреестре</a:t>
            </a:r>
            <a:r>
              <a:rPr lang="ru-RU" altLang="ru-RU" sz="2000" dirty="0"/>
              <a:t> СИ РФ 63549-16 (до 28.03.2021)</a:t>
            </a:r>
          </a:p>
        </p:txBody>
      </p:sp>
    </p:spTree>
    <p:extLst>
      <p:ext uri="{BB962C8B-B14F-4D97-AF65-F5344CB8AC3E}">
        <p14:creationId xmlns:p14="http://schemas.microsoft.com/office/powerpoint/2010/main" val="38256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59633" y="936486"/>
            <a:ext cx="114175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509" y="825369"/>
            <a:ext cx="5903266" cy="568399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16603" y="259397"/>
            <a:ext cx="77753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400" dirty="0">
                <a:solidFill>
                  <a:schemeClr val="bg1"/>
                </a:solidFill>
              </a:rPr>
              <a:t>Установка поверочная нейтронного излучения УПН-АТ140</a:t>
            </a:r>
          </a:p>
        </p:txBody>
      </p:sp>
    </p:spTree>
    <p:extLst>
      <p:ext uri="{BB962C8B-B14F-4D97-AF65-F5344CB8AC3E}">
        <p14:creationId xmlns:p14="http://schemas.microsoft.com/office/powerpoint/2010/main" val="258510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22030" y="283420"/>
            <a:ext cx="38500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>
                    <a:lumMod val="95000"/>
                  </a:schemeClr>
                </a:solidFill>
              </a:rPr>
              <a:t>Мишени из титана и никеля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2649" y="942780"/>
            <a:ext cx="59272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cs typeface="Arial" panose="020B0604020202020204" pitchFamily="34" charset="0"/>
              </a:rPr>
              <a:t>На основании теоретических данных можно спрогнозировать какие линии гамма-излучения будут наиболее интенсивными в условиях тепловой геометрии УПН-АТ140</a:t>
            </a:r>
            <a:endParaRPr lang="ru-RU" sz="2000" dirty="0"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9734" y="2177151"/>
            <a:ext cx="469474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>
                <a:cs typeface="Arial" panose="020B0604020202020204" pitchFamily="34" charset="0"/>
              </a:rPr>
              <a:t>Наиболее интенсивны</a:t>
            </a:r>
            <a:r>
              <a:rPr lang="ru-RU" sz="2000" dirty="0">
                <a:cs typeface="Arial" panose="020B0604020202020204" pitchFamily="34" charset="0"/>
              </a:rPr>
              <a:t>е</a:t>
            </a:r>
            <a:r>
              <a:rPr lang="ru-RU" sz="2000" dirty="0" smtClean="0">
                <a:cs typeface="Arial" panose="020B0604020202020204" pitchFamily="34" charset="0"/>
              </a:rPr>
              <a:t> линии</a:t>
            </a:r>
            <a:r>
              <a:rPr lang="en-US" sz="2000" dirty="0" smtClean="0">
                <a:cs typeface="Arial" panose="020B0604020202020204" pitchFamily="34" charset="0"/>
              </a:rPr>
              <a:t>:</a:t>
            </a:r>
            <a:endParaRPr lang="ru-RU" sz="2000" dirty="0" smtClean="0"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cs typeface="Arial" panose="020B0604020202020204" pitchFamily="34" charset="0"/>
              </a:rPr>
              <a:t>2,223 МэВ       захват на ядре водорода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cs typeface="Arial" panose="020B0604020202020204" pitchFamily="34" charset="0"/>
              </a:rPr>
              <a:t>0,477 МэВ       захват ядром бора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36417" y="3579725"/>
            <a:ext cx="38159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cs typeface="Arial" panose="020B0604020202020204" pitchFamily="34" charset="0"/>
              </a:rPr>
              <a:t>неупругое рассеяние на </a:t>
            </a:r>
            <a:r>
              <a:rPr lang="en-US" sz="2000" i="1" baseline="30000" dirty="0" smtClean="0">
                <a:cs typeface="Arial" panose="020B0604020202020204" pitchFamily="34" charset="0"/>
              </a:rPr>
              <a:t>12</a:t>
            </a:r>
            <a:r>
              <a:rPr lang="en-US" sz="2000" i="1" dirty="0" smtClean="0">
                <a:cs typeface="Arial" panose="020B0604020202020204" pitchFamily="34" charset="0"/>
              </a:rPr>
              <a:t>C</a:t>
            </a:r>
            <a:r>
              <a:rPr lang="ru-RU" sz="2000" dirty="0" smtClean="0">
                <a:cs typeface="Arial" panose="020B0604020202020204" pitchFamily="34" charset="0"/>
              </a:rPr>
              <a:t> </a:t>
            </a:r>
            <a:endParaRPr lang="en-US" sz="2000" dirty="0" smtClean="0">
              <a:cs typeface="Arial" panose="020B0604020202020204" pitchFamily="34" charset="0"/>
            </a:endParaRPr>
          </a:p>
          <a:p>
            <a:r>
              <a:rPr lang="ru-RU" sz="2000" dirty="0" smtClean="0">
                <a:cs typeface="Arial" panose="020B0604020202020204" pitchFamily="34" charset="0"/>
              </a:rPr>
              <a:t>реакция </a:t>
            </a:r>
            <a:r>
              <a:rPr lang="ru-RU" sz="2000" i="1" baseline="30000" dirty="0">
                <a:cs typeface="Arial" panose="020B0604020202020204" pitchFamily="34" charset="0"/>
              </a:rPr>
              <a:t>9</a:t>
            </a:r>
            <a:r>
              <a:rPr lang="en-US" sz="2000" i="1" dirty="0">
                <a:cs typeface="Arial" panose="020B0604020202020204" pitchFamily="34" charset="0"/>
              </a:rPr>
              <a:t>Be</a:t>
            </a:r>
            <a:r>
              <a:rPr lang="ru-RU" sz="2000" i="1" dirty="0">
                <a:cs typeface="Arial" panose="020B0604020202020204" pitchFamily="34" charset="0"/>
              </a:rPr>
              <a:t>(</a:t>
            </a:r>
            <a:r>
              <a:rPr lang="en-US" sz="2000" i="1" dirty="0">
                <a:cs typeface="Arial" panose="020B0604020202020204" pitchFamily="34" charset="0"/>
              </a:rPr>
              <a:t>a</a:t>
            </a:r>
            <a:r>
              <a:rPr lang="ru-RU" sz="2000" i="1" dirty="0">
                <a:cs typeface="Arial" panose="020B0604020202020204" pitchFamily="34" charset="0"/>
              </a:rPr>
              <a:t>, </a:t>
            </a:r>
            <a:r>
              <a:rPr lang="en-US" sz="2000" i="1" dirty="0">
                <a:cs typeface="Arial" panose="020B0604020202020204" pitchFamily="34" charset="0"/>
              </a:rPr>
              <a:t>n</a:t>
            </a:r>
            <a:r>
              <a:rPr lang="ru-RU" sz="2000" i="1" dirty="0">
                <a:cs typeface="Arial" panose="020B0604020202020204" pitchFamily="34" charset="0"/>
              </a:rPr>
              <a:t>)</a:t>
            </a:r>
            <a:r>
              <a:rPr lang="ru-RU" sz="2000" i="1" baseline="30000" dirty="0">
                <a:cs typeface="Arial" panose="020B0604020202020204" pitchFamily="34" charset="0"/>
              </a:rPr>
              <a:t>12</a:t>
            </a:r>
            <a:r>
              <a:rPr lang="ru-RU" sz="2000" i="1" dirty="0">
                <a:cs typeface="Arial" panose="020B0604020202020204" pitchFamily="34" charset="0"/>
              </a:rPr>
              <a:t>С</a:t>
            </a:r>
            <a:r>
              <a:rPr lang="ru-RU" sz="2000" dirty="0">
                <a:cs typeface="Arial" panose="020B0604020202020204" pitchFamily="34" charset="0"/>
              </a:rPr>
              <a:t>  в источнике </a:t>
            </a:r>
          </a:p>
          <a:p>
            <a:r>
              <a:rPr lang="ru-RU" sz="2000" dirty="0" smtClean="0">
                <a:cs typeface="Arial" panose="020B0604020202020204" pitchFamily="34" charset="0"/>
              </a:rPr>
              <a:t>нейтронов  </a:t>
            </a:r>
            <a:endParaRPr lang="ru-RU" sz="2000" dirty="0"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9734" y="3762682"/>
            <a:ext cx="1703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4,439 МэВ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1091" y="4779962"/>
            <a:ext cx="57213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cs typeface="Arial" panose="020B0604020202020204" pitchFamily="34" charset="0"/>
              </a:rPr>
              <a:t>Существует возможность ослабления </a:t>
            </a:r>
            <a:r>
              <a:rPr lang="ru-RU" sz="2000" dirty="0">
                <a:cs typeface="Arial" panose="020B0604020202020204" pitchFamily="34" charset="0"/>
              </a:rPr>
              <a:t>4,439 МэВ</a:t>
            </a:r>
          </a:p>
          <a:p>
            <a:r>
              <a:rPr lang="ru-RU" sz="2000" dirty="0">
                <a:cs typeface="Arial" panose="020B0604020202020204" pitchFamily="34" charset="0"/>
              </a:rPr>
              <a:t>о</a:t>
            </a:r>
            <a:r>
              <a:rPr lang="ru-RU" sz="2000" dirty="0" smtClean="0">
                <a:cs typeface="Arial" panose="020B0604020202020204" pitchFamily="34" charset="0"/>
              </a:rPr>
              <a:t>т источника фильтром толщиной 10 см </a:t>
            </a:r>
            <a:r>
              <a:rPr lang="en-US" sz="2000" dirty="0" smtClean="0">
                <a:cs typeface="Arial" panose="020B0604020202020204" pitchFamily="34" charset="0"/>
              </a:rPr>
              <a:t>(</a:t>
            </a:r>
            <a:r>
              <a:rPr lang="ru-RU" sz="2000" dirty="0" smtClean="0">
                <a:cs typeface="Arial" panose="020B0604020202020204" pitchFamily="34" charset="0"/>
              </a:rPr>
              <a:t>свинец, вольфрам)</a:t>
            </a:r>
            <a:endParaRPr lang="ru-RU" sz="2000" dirty="0">
              <a:cs typeface="Arial" panose="020B0604020202020204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0739213"/>
              </p:ext>
            </p:extLst>
          </p:nvPr>
        </p:nvGraphicFramePr>
        <p:xfrm>
          <a:off x="6152602" y="819839"/>
          <a:ext cx="6019456" cy="566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4864"/>
                <a:gridCol w="1504864"/>
                <a:gridCol w="1504864"/>
                <a:gridCol w="1504864"/>
              </a:tblGrid>
              <a:tr h="353190"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  <a:cs typeface="Arial" panose="020B0604020202020204" pitchFamily="34" charset="0"/>
                        </a:rPr>
                        <a:t>Титан</a:t>
                      </a:r>
                      <a:endParaRPr lang="ru-RU" sz="2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  <a:cs typeface="Arial" panose="020B0604020202020204" pitchFamily="34" charset="0"/>
                        </a:rPr>
                        <a:t>Никель</a:t>
                      </a:r>
                      <a:endParaRPr lang="ru-RU" sz="2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059571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  <a:cs typeface="Arial" panose="020B0604020202020204" pitchFamily="34" charset="0"/>
                        </a:rPr>
                        <a:t>Энергия фотонов, МэВ</a:t>
                      </a:r>
                      <a:endParaRPr lang="ru-RU" sz="2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  <a:cs typeface="Arial" panose="020B0604020202020204" pitchFamily="34" charset="0"/>
                        </a:rPr>
                        <a:t>Число фотонов на 100 захватов</a:t>
                      </a:r>
                      <a:endParaRPr lang="ru-RU" sz="2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+mn-lt"/>
                          <a:cs typeface="Arial" panose="020B0604020202020204" pitchFamily="34" charset="0"/>
                        </a:rPr>
                        <a:t>Энергия фотонов, МэВ</a:t>
                      </a:r>
                    </a:p>
                    <a:p>
                      <a:pPr algn="ctr"/>
                      <a:endParaRPr lang="ru-RU" sz="2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+mn-lt"/>
                          <a:cs typeface="Arial" panose="020B0604020202020204" pitchFamily="34" charset="0"/>
                        </a:rPr>
                        <a:t>Число фотонов на 100 захватов</a:t>
                      </a:r>
                    </a:p>
                  </a:txBody>
                  <a:tcPr/>
                </a:tc>
              </a:tr>
              <a:tr h="35319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  <a:cs typeface="Arial" panose="020B0604020202020204" pitchFamily="34" charset="0"/>
                        </a:rPr>
                        <a:t>0,342</a:t>
                      </a:r>
                      <a:endParaRPr lang="ru-RU" sz="2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  <a:cs typeface="Arial" panose="020B0604020202020204" pitchFamily="34" charset="0"/>
                        </a:rPr>
                        <a:t>26,3</a:t>
                      </a:r>
                      <a:endParaRPr lang="ru-RU" sz="2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  <a:cs typeface="Arial" panose="020B0604020202020204" pitchFamily="34" charset="0"/>
                        </a:rPr>
                        <a:t>0,283</a:t>
                      </a:r>
                      <a:endParaRPr lang="ru-RU" sz="2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  <a:cs typeface="Arial" panose="020B0604020202020204" pitchFamily="34" charset="0"/>
                        </a:rPr>
                        <a:t>3,3</a:t>
                      </a:r>
                      <a:endParaRPr lang="ru-RU" sz="2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5319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  <a:cs typeface="Arial" panose="020B0604020202020204" pitchFamily="34" charset="0"/>
                        </a:rPr>
                        <a:t>1,381</a:t>
                      </a:r>
                      <a:endParaRPr lang="ru-RU" sz="2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  <a:cs typeface="Arial" panose="020B0604020202020204" pitchFamily="34" charset="0"/>
                        </a:rPr>
                        <a:t>69,1</a:t>
                      </a:r>
                      <a:endParaRPr lang="ru-RU" sz="2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  <a:cs typeface="Arial" panose="020B0604020202020204" pitchFamily="34" charset="0"/>
                        </a:rPr>
                        <a:t>0,465</a:t>
                      </a:r>
                      <a:endParaRPr lang="ru-RU" sz="2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  <a:cs typeface="Arial" panose="020B0604020202020204" pitchFamily="34" charset="0"/>
                        </a:rPr>
                        <a:t>13</a:t>
                      </a:r>
                      <a:endParaRPr lang="ru-RU" sz="2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5319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  <a:cs typeface="Arial" panose="020B0604020202020204" pitchFamily="34" charset="0"/>
                        </a:rPr>
                        <a:t>1,498</a:t>
                      </a:r>
                      <a:endParaRPr lang="ru-RU" sz="2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  <a:cs typeface="Arial" panose="020B0604020202020204" pitchFamily="34" charset="0"/>
                        </a:rPr>
                        <a:t>4,1</a:t>
                      </a:r>
                      <a:endParaRPr lang="ru-RU" sz="2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  <a:cs typeface="Arial" panose="020B0604020202020204" pitchFamily="34" charset="0"/>
                        </a:rPr>
                        <a:t>0,878</a:t>
                      </a:r>
                      <a:endParaRPr lang="ru-RU" sz="2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  <a:cs typeface="Arial" panose="020B0604020202020204" pitchFamily="34" charset="0"/>
                        </a:rPr>
                        <a:t>3,9</a:t>
                      </a:r>
                      <a:endParaRPr lang="ru-RU" sz="2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5319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  <a:cs typeface="Arial" panose="020B0604020202020204" pitchFamily="34" charset="0"/>
                        </a:rPr>
                        <a:t>1,586</a:t>
                      </a:r>
                      <a:endParaRPr lang="ru-RU" sz="2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  <a:cs typeface="Arial" panose="020B0604020202020204" pitchFamily="34" charset="0"/>
                        </a:rPr>
                        <a:t>8,9</a:t>
                      </a:r>
                      <a:endParaRPr lang="ru-RU" sz="2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  <a:cs typeface="Arial" panose="020B0604020202020204" pitchFamily="34" charset="0"/>
                        </a:rPr>
                        <a:t>6,581</a:t>
                      </a:r>
                      <a:endParaRPr lang="ru-RU" sz="2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  <a:cs typeface="Arial" panose="020B0604020202020204" pitchFamily="34" charset="0"/>
                        </a:rPr>
                        <a:t>2,3</a:t>
                      </a:r>
                      <a:endParaRPr lang="ru-RU" sz="2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5319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  <a:cs typeface="Arial" panose="020B0604020202020204" pitchFamily="34" charset="0"/>
                        </a:rPr>
                        <a:t>1,762</a:t>
                      </a:r>
                      <a:endParaRPr lang="ru-RU" sz="2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  <a:cs typeface="Arial" panose="020B0604020202020204" pitchFamily="34" charset="0"/>
                        </a:rPr>
                        <a:t>5,6</a:t>
                      </a:r>
                      <a:endParaRPr lang="ru-RU" sz="2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  <a:cs typeface="Arial" panose="020B0604020202020204" pitchFamily="34" charset="0"/>
                        </a:rPr>
                        <a:t>6,837</a:t>
                      </a:r>
                      <a:endParaRPr lang="ru-RU" sz="2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  <a:cs typeface="Arial" panose="020B0604020202020204" pitchFamily="34" charset="0"/>
                        </a:rPr>
                        <a:t>10,8</a:t>
                      </a:r>
                      <a:endParaRPr lang="ru-RU" sz="2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5319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  <a:cs typeface="Arial" panose="020B0604020202020204" pitchFamily="34" charset="0"/>
                        </a:rPr>
                        <a:t>4,882</a:t>
                      </a:r>
                      <a:endParaRPr lang="ru-RU" sz="2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  <a:cs typeface="Arial" panose="020B0604020202020204" pitchFamily="34" charset="0"/>
                        </a:rPr>
                        <a:t>5,2</a:t>
                      </a:r>
                      <a:endParaRPr lang="ru-RU" sz="2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  <a:cs typeface="Arial" panose="020B0604020202020204" pitchFamily="34" charset="0"/>
                        </a:rPr>
                        <a:t>7,537</a:t>
                      </a:r>
                      <a:endParaRPr lang="ru-RU" sz="2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  <a:cs typeface="Arial" panose="020B0604020202020204" pitchFamily="34" charset="0"/>
                        </a:rPr>
                        <a:t>4,5</a:t>
                      </a:r>
                      <a:endParaRPr lang="ru-RU" sz="2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5319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  <a:cs typeface="Arial" panose="020B0604020202020204" pitchFamily="34" charset="0"/>
                        </a:rPr>
                        <a:t>4,869</a:t>
                      </a:r>
                      <a:endParaRPr lang="ru-RU" sz="2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  <a:cs typeface="Arial" panose="020B0604020202020204" pitchFamily="34" charset="0"/>
                        </a:rPr>
                        <a:t>3,6</a:t>
                      </a:r>
                      <a:endParaRPr lang="ru-RU" sz="2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  <a:cs typeface="Arial" panose="020B0604020202020204" pitchFamily="34" charset="0"/>
                        </a:rPr>
                        <a:t>7,819</a:t>
                      </a:r>
                      <a:endParaRPr lang="ru-RU" sz="2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  <a:cs typeface="Arial" panose="020B0604020202020204" pitchFamily="34" charset="0"/>
                        </a:rPr>
                        <a:t>8,2</a:t>
                      </a:r>
                      <a:endParaRPr lang="ru-RU" sz="2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5319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  <a:cs typeface="Arial" panose="020B0604020202020204" pitchFamily="34" charset="0"/>
                        </a:rPr>
                        <a:t>6,418</a:t>
                      </a:r>
                      <a:endParaRPr lang="ru-RU" sz="2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  <a:cs typeface="Arial" panose="020B0604020202020204" pitchFamily="34" charset="0"/>
                        </a:rPr>
                        <a:t>30,1</a:t>
                      </a:r>
                      <a:endParaRPr lang="ru-RU" sz="2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  <a:cs typeface="Arial" panose="020B0604020202020204" pitchFamily="34" charset="0"/>
                        </a:rPr>
                        <a:t>8,121</a:t>
                      </a:r>
                      <a:endParaRPr lang="ru-RU" sz="2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  <a:cs typeface="Arial" panose="020B0604020202020204" pitchFamily="34" charset="0"/>
                        </a:rPr>
                        <a:t>3,1</a:t>
                      </a:r>
                      <a:endParaRPr lang="ru-RU" sz="2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5319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  <a:cs typeface="Arial" panose="020B0604020202020204" pitchFamily="34" charset="0"/>
                        </a:rPr>
                        <a:t>6,557</a:t>
                      </a:r>
                      <a:endParaRPr lang="ru-RU" sz="2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  <a:cs typeface="Arial" panose="020B0604020202020204" pitchFamily="34" charset="0"/>
                        </a:rPr>
                        <a:t>4,7</a:t>
                      </a:r>
                      <a:endParaRPr lang="ru-RU" sz="2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  <a:cs typeface="Arial" panose="020B0604020202020204" pitchFamily="34" charset="0"/>
                        </a:rPr>
                        <a:t>8,533</a:t>
                      </a:r>
                      <a:endParaRPr lang="ru-RU" sz="2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  <a:cs typeface="Arial" panose="020B0604020202020204" pitchFamily="34" charset="0"/>
                        </a:rPr>
                        <a:t>17</a:t>
                      </a:r>
                      <a:endParaRPr lang="ru-RU" sz="2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5319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  <a:cs typeface="Arial" panose="020B0604020202020204" pitchFamily="34" charset="0"/>
                        </a:rPr>
                        <a:t>6,761</a:t>
                      </a:r>
                      <a:endParaRPr lang="ru-RU" sz="2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  <a:cs typeface="Arial" panose="020B0604020202020204" pitchFamily="34" charset="0"/>
                        </a:rPr>
                        <a:t>24,2</a:t>
                      </a:r>
                      <a:endParaRPr lang="ru-RU" sz="2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  <a:cs typeface="Arial" panose="020B0604020202020204" pitchFamily="34" charset="0"/>
                        </a:rPr>
                        <a:t>8,999</a:t>
                      </a:r>
                      <a:endParaRPr lang="ru-RU" sz="2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  <a:cs typeface="Arial" panose="020B0604020202020204" pitchFamily="34" charset="0"/>
                        </a:rPr>
                        <a:t>37,7</a:t>
                      </a:r>
                      <a:endParaRPr lang="ru-RU" sz="2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459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935273"/>
            <a:ext cx="120816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kern="700" dirty="0">
                <a:ea typeface="Calibri" panose="020F0502020204030204" pitchFamily="34" charset="0"/>
                <a:cs typeface="Arial" panose="020B0604020202020204" pitchFamily="34" charset="0"/>
              </a:rPr>
              <a:t>Мишени размещаются в выходном </a:t>
            </a:r>
            <a:r>
              <a:rPr lang="ru-RU" sz="2400" kern="700" dirty="0" smtClean="0">
                <a:ea typeface="Calibri" panose="020F0502020204030204" pitchFamily="34" charset="0"/>
                <a:cs typeface="Arial" panose="020B0604020202020204" pitchFamily="34" charset="0"/>
              </a:rPr>
              <a:t>канале </a:t>
            </a:r>
            <a:r>
              <a:rPr lang="ru-RU" sz="2400" kern="700" dirty="0">
                <a:ea typeface="Calibri" panose="020F0502020204030204" pitchFamily="34" charset="0"/>
                <a:cs typeface="Arial" panose="020B0604020202020204" pitchFamily="34" charset="0"/>
              </a:rPr>
              <a:t>облучателя установки УПН-АТ140 с </a:t>
            </a:r>
            <a:r>
              <a:rPr lang="ru-RU" sz="2400" kern="700" baseline="30000" dirty="0">
                <a:ea typeface="Calibri" panose="020F0502020204030204" pitchFamily="34" charset="0"/>
                <a:cs typeface="Arial" panose="020B0604020202020204" pitchFamily="34" charset="0"/>
              </a:rPr>
              <a:t>238</a:t>
            </a:r>
            <a:r>
              <a:rPr lang="en-US" sz="2400" kern="700" dirty="0">
                <a:ea typeface="Calibri" panose="020F0502020204030204" pitchFamily="34" charset="0"/>
                <a:cs typeface="Arial" panose="020B0604020202020204" pitchFamily="34" charset="0"/>
              </a:rPr>
              <a:t>PuBe</a:t>
            </a:r>
            <a:r>
              <a:rPr lang="ru-RU" sz="2400" kern="700" dirty="0">
                <a:ea typeface="Calibri" panose="020F0502020204030204" pitchFamily="34" charset="0"/>
                <a:cs typeface="Arial" panose="020B0604020202020204" pitchFamily="34" charset="0"/>
              </a:rPr>
              <a:t> источником нейтронов типа ИБН – 8</a:t>
            </a:r>
            <a:endParaRPr lang="ru-RU" sz="2400" kern="700" dirty="0"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9633" y="936486"/>
            <a:ext cx="114175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754" y="1686614"/>
            <a:ext cx="5281463" cy="39610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209" y="1686614"/>
            <a:ext cx="3904714" cy="404075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0360" y="5647712"/>
            <a:ext cx="120816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1 – кожух из алюминия; 2 – тепловая вставка; 3 – контейнер–коллиматор; 4 – </a:t>
            </a:r>
            <a:r>
              <a:rPr lang="ru-RU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238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PuBe–источник нейтронов типа ИБН – 8; 5 – воздушные каналы; 6 – мишень с дополнительной фильтрацией; 7 – фильтр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605312" y="288942"/>
            <a:ext cx="35866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>
                    <a:lumMod val="95000"/>
                  </a:schemeClr>
                </a:solidFill>
              </a:rPr>
              <a:t>Реализация </a:t>
            </a: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</a:rPr>
              <a:t>на УПН-АТ140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4663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5" r="12369" b="5836"/>
          <a:stretch/>
        </p:blipFill>
        <p:spPr bwMode="auto">
          <a:xfrm>
            <a:off x="1333892" y="1288477"/>
            <a:ext cx="9511646" cy="52065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0511" y="753896"/>
            <a:ext cx="115384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ea typeface="Times New Roman" panose="02020603050405020304" pitchFamily="18" charset="0"/>
                <a:cs typeface="Arial" panose="020B0604020202020204" pitchFamily="34" charset="0"/>
              </a:rPr>
              <a:t>Энергетическое распределение плотности потока фотонов для мишени из титана, никеля и без мишени было получено при помощи Монте-Карло моделирования</a:t>
            </a:r>
            <a:endParaRPr lang="ru-RU" sz="2000" dirty="0"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45505" y="292231"/>
            <a:ext cx="4102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Монте-Карло моделирование</a:t>
            </a:r>
            <a:endParaRPr lang="ru-RU" sz="24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41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1819</TotalTime>
  <Words>1590</Words>
  <Application>Microsoft Office PowerPoint</Application>
  <PresentationFormat>Произвольный</PresentationFormat>
  <Paragraphs>297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Комар Дамиан Ингварович</dc:creator>
  <cp:lastModifiedBy>Himyra</cp:lastModifiedBy>
  <cp:revision>79</cp:revision>
  <dcterms:created xsi:type="dcterms:W3CDTF">2019-05-15T07:57:27Z</dcterms:created>
  <dcterms:modified xsi:type="dcterms:W3CDTF">2019-10-18T12:57:58Z</dcterms:modified>
</cp:coreProperties>
</file>